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6546B1-CFD5-4A0B-9B52-1AC30F71D5E8}" type="datetimeFigureOut">
              <a:rPr lang="en-US" smtClean="0"/>
              <a:t>10/16/2018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93FFD5-2CA3-47D3-8A22-B2E3AE53C06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93FFD5-2CA3-47D3-8A22-B2E3AE53C06B}" type="slidenum">
              <a:rPr lang="en-US" smtClean="0"/>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93FFD5-2CA3-47D3-8A22-B2E3AE53C06B}" type="slidenum">
              <a:rPr lang="en-US" smtClean="0"/>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50FF34-91B4-4C03-934F-D73906B0DC19}" type="datetimeFigureOut">
              <a:rPr lang="en-US" smtClean="0"/>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0A639-A751-4339-A9E5-21E2972F078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50FF34-91B4-4C03-934F-D73906B0DC19}" type="datetimeFigureOut">
              <a:rPr lang="en-US" smtClean="0"/>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0A639-A751-4339-A9E5-21E2972F078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50FF34-91B4-4C03-934F-D73906B0DC19}" type="datetimeFigureOut">
              <a:rPr lang="en-US" smtClean="0"/>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0A639-A751-4339-A9E5-21E2972F078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50FF34-91B4-4C03-934F-D73906B0DC19}" type="datetimeFigureOut">
              <a:rPr lang="en-US" smtClean="0"/>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0A639-A751-4339-A9E5-21E2972F078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50FF34-91B4-4C03-934F-D73906B0DC19}" type="datetimeFigureOut">
              <a:rPr lang="en-US" smtClean="0"/>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0A639-A751-4339-A9E5-21E2972F078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50FF34-91B4-4C03-934F-D73906B0DC19}" type="datetimeFigureOut">
              <a:rPr lang="en-US" smtClean="0"/>
              <a:t>10/16/2018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0A639-A751-4339-A9E5-21E2972F078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50FF34-91B4-4C03-934F-D73906B0DC19}" type="datetimeFigureOut">
              <a:rPr lang="en-US" smtClean="0"/>
              <a:t>10/16/2018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F0A639-A751-4339-A9E5-21E2972F078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50FF34-91B4-4C03-934F-D73906B0DC19}" type="datetimeFigureOut">
              <a:rPr lang="en-US" smtClean="0"/>
              <a:t>10/16/2018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F0A639-A751-4339-A9E5-21E2972F078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50FF34-91B4-4C03-934F-D73906B0DC19}" type="datetimeFigureOut">
              <a:rPr lang="en-US" smtClean="0"/>
              <a:t>10/16/2018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F0A639-A751-4339-A9E5-21E2972F078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50FF34-91B4-4C03-934F-D73906B0DC19}" type="datetimeFigureOut">
              <a:rPr lang="en-US" smtClean="0"/>
              <a:t>10/16/2018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0A639-A751-4339-A9E5-21E2972F078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50FF34-91B4-4C03-934F-D73906B0DC19}" type="datetimeFigureOut">
              <a:rPr lang="en-US" smtClean="0"/>
              <a:t>10/16/2018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0A639-A751-4339-A9E5-21E2972F078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50FF34-91B4-4C03-934F-D73906B0DC19}" type="datetimeFigureOut">
              <a:rPr lang="en-US" smtClean="0"/>
              <a:t>10/16/2018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F0A639-A751-4339-A9E5-21E2972F078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1631216"/>
          </a:xfrm>
          <a:prstGeom prst="rect">
            <a:avLst/>
          </a:prstGeom>
          <a:solidFill>
            <a:srgbClr val="FFFFCC"/>
          </a:solidFill>
          <a:ln>
            <a:solidFill>
              <a:srgbClr val="C00000"/>
            </a:solidFill>
          </a:ln>
        </p:spPr>
        <p:txBody>
          <a:bodyPr wrap="square" rtlCol="0">
            <a:spAutoFit/>
          </a:bodyPr>
          <a:lstStyle/>
          <a:p>
            <a:pPr algn="ctr"/>
            <a:r>
              <a:rPr lang="en-US" dirty="0" smtClean="0">
                <a:solidFill>
                  <a:srgbClr val="0000CC"/>
                </a:solidFill>
                <a:latin typeface="Comic Sans MS" pitchFamily="66" charset="0"/>
              </a:rPr>
              <a:t>Department of </a:t>
            </a:r>
            <a:r>
              <a:rPr lang="en-US" dirty="0">
                <a:solidFill>
                  <a:srgbClr val="0000CC"/>
                </a:solidFill>
                <a:latin typeface="Comic Sans MS" pitchFamily="66" charset="0"/>
              </a:rPr>
              <a:t>Sanskrit  &amp; SDHDR &amp; T Center </a:t>
            </a:r>
            <a:endParaRPr lang="en-US" dirty="0" smtClean="0">
              <a:solidFill>
                <a:srgbClr val="0000CC"/>
              </a:solidFill>
              <a:latin typeface="Comic Sans MS" pitchFamily="66" charset="0"/>
            </a:endParaRPr>
          </a:p>
          <a:p>
            <a:pPr algn="ctr"/>
            <a:r>
              <a:rPr lang="en-US" sz="1600" dirty="0" smtClean="0">
                <a:solidFill>
                  <a:srgbClr val="0000CC"/>
                </a:solidFill>
                <a:latin typeface="Comic Sans MS" pitchFamily="66" charset="0"/>
              </a:rPr>
              <a:t>(An undertaking of SD College (Lahore), </a:t>
            </a:r>
            <a:r>
              <a:rPr lang="en-US" sz="1600" dirty="0" err="1" smtClean="0">
                <a:solidFill>
                  <a:srgbClr val="0000CC"/>
                </a:solidFill>
                <a:latin typeface="Comic Sans MS" pitchFamily="66" charset="0"/>
              </a:rPr>
              <a:t>Ambala</a:t>
            </a:r>
            <a:r>
              <a:rPr lang="en-US" sz="1600" dirty="0" smtClean="0">
                <a:solidFill>
                  <a:srgbClr val="0000CC"/>
                </a:solidFill>
                <a:latin typeface="Comic Sans MS" pitchFamily="66" charset="0"/>
              </a:rPr>
              <a:t>  </a:t>
            </a:r>
            <a:r>
              <a:rPr lang="en-US" sz="1600" dirty="0" err="1" smtClean="0">
                <a:solidFill>
                  <a:srgbClr val="0000CC"/>
                </a:solidFill>
                <a:latin typeface="Comic Sans MS" pitchFamily="66" charset="0"/>
              </a:rPr>
              <a:t>Cantt</a:t>
            </a:r>
            <a:r>
              <a:rPr lang="en-US" sz="1600" dirty="0" smtClean="0">
                <a:solidFill>
                  <a:srgbClr val="0000CC"/>
                </a:solidFill>
                <a:latin typeface="Comic Sans MS" pitchFamily="66" charset="0"/>
              </a:rPr>
              <a:t>)</a:t>
            </a:r>
          </a:p>
          <a:p>
            <a:pPr algn="ctr"/>
            <a:r>
              <a:rPr lang="en-US" dirty="0" smtClean="0">
                <a:solidFill>
                  <a:srgbClr val="0000CC"/>
                </a:solidFill>
                <a:latin typeface="Comic Sans MS" pitchFamily="66" charset="0"/>
              </a:rPr>
              <a:t>PAYS FLORAL TRIBUTE TO </a:t>
            </a:r>
          </a:p>
          <a:p>
            <a:pPr algn="ctr"/>
            <a:r>
              <a:rPr lang="en-US" sz="2800" dirty="0" smtClean="0">
                <a:solidFill>
                  <a:srgbClr val="0000CC"/>
                </a:solidFill>
                <a:latin typeface="Comic Sans MS" pitchFamily="66" charset="0"/>
              </a:rPr>
              <a:t>“</a:t>
            </a:r>
            <a:r>
              <a:rPr lang="en-US" sz="2800" dirty="0">
                <a:solidFill>
                  <a:srgbClr val="0000CC"/>
                </a:solidFill>
                <a:latin typeface="Comic Sans MS" pitchFamily="66" charset="0"/>
              </a:rPr>
              <a:t>VEER BANDAA BAIRAGI</a:t>
            </a:r>
            <a:r>
              <a:rPr lang="en-US" sz="2800" dirty="0">
                <a:solidFill>
                  <a:srgbClr val="0000CC"/>
                </a:solidFill>
                <a:latin typeface="Arial Unicode MS" pitchFamily="34" charset="-128"/>
                <a:ea typeface="Arial Unicode MS" pitchFamily="34" charset="-128"/>
                <a:cs typeface="Arial Unicode MS" pitchFamily="34" charset="-128"/>
              </a:rPr>
              <a:t>”</a:t>
            </a:r>
            <a:r>
              <a:rPr lang="en-US" sz="2800" b="1" dirty="0">
                <a:solidFill>
                  <a:srgbClr val="0000CC"/>
                </a:solidFill>
                <a:latin typeface="Arial Unicode MS" pitchFamily="34" charset="-128"/>
                <a:ea typeface="Arial Unicode MS" pitchFamily="34" charset="-128"/>
                <a:cs typeface="Arial Unicode MS" pitchFamily="34" charset="-128"/>
              </a:rPr>
              <a:t>(</a:t>
            </a:r>
            <a:r>
              <a:rPr lang="en-US" sz="2800" b="1" dirty="0" err="1">
                <a:solidFill>
                  <a:srgbClr val="0000CC"/>
                </a:solidFill>
                <a:latin typeface="Arial Unicode MS" pitchFamily="34" charset="-128"/>
                <a:ea typeface="Arial Unicode MS" pitchFamily="34" charset="-128"/>
                <a:cs typeface="Arial Unicode MS" pitchFamily="34" charset="-128"/>
              </a:rPr>
              <a:t>वीर</a:t>
            </a:r>
            <a:r>
              <a:rPr lang="en-US" sz="2800" b="1" dirty="0">
                <a:solidFill>
                  <a:srgbClr val="0000CC"/>
                </a:solidFill>
                <a:latin typeface="Arial Unicode MS" pitchFamily="34" charset="-128"/>
                <a:ea typeface="Arial Unicode MS" pitchFamily="34" charset="-128"/>
                <a:cs typeface="Arial Unicode MS" pitchFamily="34" charset="-128"/>
              </a:rPr>
              <a:t> </a:t>
            </a:r>
            <a:r>
              <a:rPr lang="en-US" sz="2800" b="1" dirty="0" err="1">
                <a:solidFill>
                  <a:srgbClr val="0000CC"/>
                </a:solidFill>
                <a:latin typeface="Arial Unicode MS" pitchFamily="34" charset="-128"/>
                <a:ea typeface="Arial Unicode MS" pitchFamily="34" charset="-128"/>
                <a:cs typeface="Arial Unicode MS" pitchFamily="34" charset="-128"/>
              </a:rPr>
              <a:t>बन्दा</a:t>
            </a:r>
            <a:r>
              <a:rPr lang="en-US" sz="2800" b="1" dirty="0">
                <a:solidFill>
                  <a:srgbClr val="0000CC"/>
                </a:solidFill>
                <a:latin typeface="Arial Unicode MS" pitchFamily="34" charset="-128"/>
                <a:ea typeface="Arial Unicode MS" pitchFamily="34" charset="-128"/>
                <a:cs typeface="Arial Unicode MS" pitchFamily="34" charset="-128"/>
              </a:rPr>
              <a:t> </a:t>
            </a:r>
            <a:r>
              <a:rPr lang="en-US" sz="2800" b="1" dirty="0" err="1">
                <a:solidFill>
                  <a:srgbClr val="0000CC"/>
                </a:solidFill>
                <a:latin typeface="Arial Unicode MS" pitchFamily="34" charset="-128"/>
                <a:ea typeface="Arial Unicode MS" pitchFamily="34" charset="-128"/>
                <a:cs typeface="Arial Unicode MS" pitchFamily="34" charset="-128"/>
              </a:rPr>
              <a:t>बैरागी</a:t>
            </a:r>
            <a:r>
              <a:rPr lang="en-US" sz="2800" b="1" dirty="0">
                <a:solidFill>
                  <a:srgbClr val="0000CC"/>
                </a:solidFill>
                <a:latin typeface="Arial Unicode MS" pitchFamily="34" charset="-128"/>
                <a:ea typeface="Arial Unicode MS" pitchFamily="34" charset="-128"/>
                <a:cs typeface="Arial Unicode MS" pitchFamily="34" charset="-128"/>
              </a:rPr>
              <a:t>)</a:t>
            </a:r>
            <a:r>
              <a:rPr lang="en-US" sz="2800" dirty="0">
                <a:solidFill>
                  <a:srgbClr val="0000CC"/>
                </a:solidFill>
                <a:latin typeface="Comic Sans MS" pitchFamily="66" charset="0"/>
              </a:rPr>
              <a:t> </a:t>
            </a:r>
            <a:endParaRPr lang="en-US" sz="2800" dirty="0" smtClean="0">
              <a:solidFill>
                <a:srgbClr val="0000CC"/>
              </a:solidFill>
              <a:latin typeface="Comic Sans MS" pitchFamily="66" charset="0"/>
            </a:endParaRPr>
          </a:p>
          <a:p>
            <a:pPr algn="ctr"/>
            <a:r>
              <a:rPr lang="en-US" dirty="0" smtClean="0">
                <a:solidFill>
                  <a:srgbClr val="0000CC"/>
                </a:solidFill>
                <a:latin typeface="Comic Sans MS" pitchFamily="66" charset="0"/>
              </a:rPr>
              <a:t>on </a:t>
            </a:r>
            <a:r>
              <a:rPr lang="en-US" dirty="0">
                <a:solidFill>
                  <a:srgbClr val="0000CC"/>
                </a:solidFill>
                <a:latin typeface="Comic Sans MS" pitchFamily="66" charset="0"/>
              </a:rPr>
              <a:t>his BIRTH ANNIVERSARY (16 October, 1670).</a:t>
            </a:r>
          </a:p>
        </p:txBody>
      </p:sp>
      <p:pic>
        <p:nvPicPr>
          <p:cNvPr id="5" name="Picture 4" descr="Image result for BAIRAGI "/>
          <p:cNvPicPr>
            <a:picLocks noChangeAspect="1" noChangeArrowheads="1"/>
          </p:cNvPicPr>
          <p:nvPr/>
        </p:nvPicPr>
        <p:blipFill>
          <a:blip r:embed="rId2"/>
          <a:srcRect/>
          <a:stretch>
            <a:fillRect/>
          </a:stretch>
        </p:blipFill>
        <p:spPr bwMode="auto">
          <a:xfrm>
            <a:off x="1676400" y="1981200"/>
            <a:ext cx="5791200" cy="4343400"/>
          </a:xfrm>
          <a:prstGeom prst="rect">
            <a:avLst/>
          </a:prstGeom>
          <a:noFill/>
          <a:ln w="9525">
            <a:noFill/>
            <a:miter lim="800000"/>
            <a:headEnd/>
            <a:tailEnd/>
          </a:ln>
        </p:spPr>
      </p:pic>
      <p:sp>
        <p:nvSpPr>
          <p:cNvPr id="22530" name="AutoShape 2" descr="Image result for bairagi sec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0"/>
            <a:ext cx="3962400" cy="6463308"/>
          </a:xfrm>
          <a:prstGeom prst="rect">
            <a:avLst/>
          </a:prstGeom>
          <a:noFill/>
          <a:ln>
            <a:solidFill>
              <a:srgbClr val="C00000"/>
            </a:solidFill>
          </a:ln>
        </p:spPr>
        <p:txBody>
          <a:bodyPr wrap="square" rtlCol="0">
            <a:spAutoFit/>
          </a:bodyPr>
          <a:lstStyle/>
          <a:p>
            <a:r>
              <a:rPr lang="en-US" dirty="0" smtClean="0">
                <a:latin typeface="Times New Roman" pitchFamily="18" charset="0"/>
                <a:cs typeface="Times New Roman" pitchFamily="18" charset="0"/>
              </a:rPr>
              <a:t>Thus over a week,</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arena turned bleak;</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With seven hundred lives gone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Upon the martyrs' immortalization.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On the last round of cruelty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Banda was ordered by the </a:t>
            </a:r>
            <a:r>
              <a:rPr lang="en-US" dirty="0" err="1" smtClean="0">
                <a:latin typeface="Times New Roman" pitchFamily="18" charset="0"/>
                <a:cs typeface="Times New Roman" pitchFamily="18" charset="0"/>
              </a:rPr>
              <a:t>Kazi</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To kill his own son,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At ease to be done.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In mere teen was the boy,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With hands tied thrown as a toy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Into the lap of Banda and without a word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He drew him close to his heart.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For a while he put his hand on his head,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Just once kissed his turban red.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He then draws his dagger,</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Whispers in the child's ear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"Glory be to </a:t>
            </a:r>
            <a:r>
              <a:rPr lang="en-US" dirty="0" err="1" smtClean="0">
                <a:latin typeface="Times New Roman" pitchFamily="18" charset="0"/>
                <a:cs typeface="Times New Roman" pitchFamily="18" charset="0"/>
              </a:rPr>
              <a:t>Guruji</a:t>
            </a:r>
            <a:r>
              <a:rPr lang="en-US" dirty="0" smtClean="0">
                <a:latin typeface="Times New Roman" pitchFamily="18" charset="0"/>
                <a:cs typeface="Times New Roman" pitchFamily="18" charset="0"/>
              </a:rPr>
              <a:t> - fear not my son"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 virile in the boy's face did burn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In his juvenile voice the court did ring</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"Glory to </a:t>
            </a:r>
            <a:r>
              <a:rPr lang="en-US" dirty="0" err="1" smtClean="0">
                <a:latin typeface="Times New Roman" pitchFamily="18" charset="0"/>
                <a:cs typeface="Times New Roman" pitchFamily="18" charset="0"/>
              </a:rPr>
              <a:t>Guruji</a:t>
            </a:r>
            <a:r>
              <a:rPr lang="en-US" dirty="0" smtClean="0">
                <a:latin typeface="Times New Roman" pitchFamily="18" charset="0"/>
                <a:cs typeface="Times New Roman" pitchFamily="18" charset="0"/>
              </a:rPr>
              <a:t>" as he did sing.</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With his left hand Banda held the boy,</a:t>
            </a:r>
            <a:endParaRPr lang="en-US" dirty="0">
              <a:latin typeface="Times New Roman" pitchFamily="18" charset="0"/>
              <a:cs typeface="Times New Roman" pitchFamily="18" charset="0"/>
            </a:endParaRPr>
          </a:p>
        </p:txBody>
      </p:sp>
      <p:sp>
        <p:nvSpPr>
          <p:cNvPr id="3" name="TextBox 2"/>
          <p:cNvSpPr txBox="1"/>
          <p:nvPr/>
        </p:nvSpPr>
        <p:spPr>
          <a:xfrm>
            <a:off x="4953000" y="457200"/>
            <a:ext cx="3886200" cy="3970318"/>
          </a:xfrm>
          <a:prstGeom prst="rect">
            <a:avLst/>
          </a:prstGeom>
          <a:noFill/>
          <a:ln>
            <a:solidFill>
              <a:srgbClr val="C00000"/>
            </a:solidFill>
          </a:ln>
        </p:spPr>
        <p:txBody>
          <a:bodyPr wrap="square" rtlCol="0">
            <a:spAutoFit/>
          </a:bodyPr>
          <a:lstStyle/>
          <a:p>
            <a:r>
              <a:rPr lang="en-US" dirty="0" smtClean="0">
                <a:latin typeface="Times New Roman" pitchFamily="18" charset="0"/>
                <a:cs typeface="Times New Roman" pitchFamily="18" charset="0"/>
              </a:rPr>
              <a:t>With right struck the dagger in his ploy,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"Glory be to </a:t>
            </a:r>
            <a:r>
              <a:rPr lang="en-US" dirty="0" err="1" smtClean="0">
                <a:latin typeface="Times New Roman" pitchFamily="18" charset="0"/>
                <a:cs typeface="Times New Roman" pitchFamily="18" charset="0"/>
              </a:rPr>
              <a:t>Guruji</a:t>
            </a:r>
            <a:r>
              <a:rPr lang="en-US" dirty="0" smtClean="0">
                <a:latin typeface="Times New Roman" pitchFamily="18" charset="0"/>
                <a:cs typeface="Times New Roman" pitchFamily="18" charset="0"/>
              </a:rPr>
              <a:t>", was all he did implore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As he took to the floor.</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Silence fell in the court,</a:t>
            </a:r>
            <a:br>
              <a:rPr lang="en-US" dirty="0" smtClean="0">
                <a:latin typeface="Times New Roman" pitchFamily="18" charset="0"/>
                <a:cs typeface="Times New Roman" pitchFamily="18" charset="0"/>
              </a:rPr>
            </a:br>
            <a:r>
              <a:rPr lang="en-US" dirty="0" err="1" smtClean="0">
                <a:latin typeface="Times New Roman" pitchFamily="18" charset="0"/>
                <a:cs typeface="Times New Roman" pitchFamily="18" charset="0"/>
              </a:rPr>
              <a:t>Guruji's</a:t>
            </a:r>
            <a:r>
              <a:rPr lang="en-US" dirty="0" smtClean="0">
                <a:latin typeface="Times New Roman" pitchFamily="18" charset="0"/>
                <a:cs typeface="Times New Roman" pitchFamily="18" charset="0"/>
              </a:rPr>
              <a:t> inspiration still not abort.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Then with tong red hot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Banda's body was pieced apart;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 word of moan he uttered not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And all in calm did he depart.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As stopped his heart throb</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Witnesses closed eyes - silence choked pin drop</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
            <a:ext cx="9144000" cy="5909310"/>
          </a:xfrm>
          <a:prstGeom prst="rect">
            <a:avLst/>
          </a:prstGeom>
          <a:solidFill>
            <a:srgbClr val="FFFFCC"/>
          </a:solidFill>
          <a:ln>
            <a:solidFill>
              <a:srgbClr val="C00000"/>
            </a:solidFill>
          </a:ln>
        </p:spPr>
        <p:txBody>
          <a:bodyPr wrap="square" rtlCol="0">
            <a:spAutoFit/>
          </a:bodyPr>
          <a:lstStyle/>
          <a:p>
            <a:r>
              <a:rPr lang="hi-IN" dirty="0">
                <a:latin typeface="Arial Unicode MS" pitchFamily="34" charset="-128"/>
                <a:ea typeface="Arial Unicode MS" pitchFamily="34" charset="-128"/>
                <a:cs typeface="Arial Unicode MS" pitchFamily="34" charset="-128"/>
              </a:rPr>
              <a:t>बन्दा बैरागी का जन्म </a:t>
            </a:r>
            <a:r>
              <a:rPr lang="en-US" dirty="0" smtClean="0">
                <a:latin typeface="Arial Unicode MS" pitchFamily="34" charset="-128"/>
                <a:ea typeface="Arial Unicode MS" pitchFamily="34" charset="-128"/>
                <a:cs typeface="Arial Unicode MS" pitchFamily="34" charset="-128"/>
              </a:rPr>
              <a:t>16</a:t>
            </a:r>
            <a:r>
              <a:rPr lang="hi-IN" dirty="0" smtClean="0">
                <a:latin typeface="Arial Unicode MS" pitchFamily="34" charset="-128"/>
                <a:ea typeface="Arial Unicode MS" pitchFamily="34" charset="-128"/>
                <a:cs typeface="Arial Unicode MS" pitchFamily="34" charset="-128"/>
              </a:rPr>
              <a:t> </a:t>
            </a:r>
            <a:r>
              <a:rPr lang="hi-IN" dirty="0">
                <a:latin typeface="Arial Unicode MS" pitchFamily="34" charset="-128"/>
                <a:ea typeface="Arial Unicode MS" pitchFamily="34" charset="-128"/>
                <a:cs typeface="Arial Unicode MS" pitchFamily="34" charset="-128"/>
              </a:rPr>
              <a:t>अक्तूबर, 1670 को ग्राम तच्छल किला, पुंछ में श्री रामदेव के घर में हुआ। उनका बचपन का नाम लक्ष्मणदास था। युवावस्था में शिकार खेलते समय उन्होंने एक गर्भवती हिरणी पर तीर चला दिया। इससे उसके पेट से एक शिशु निकला और तड़पकर वहीं मर गया। यह देखकर उनका मन खिन्न हो गया। उन्होंने अपना नाम माधोदास रख लिया और घर छोड़कर तीर्थयात्रा पर चल दिये। अनेक साधुओं से योग साधना सीखी और फिर नान्देड़ में कुटिया बनाकर रहने लगे।</a:t>
            </a:r>
          </a:p>
          <a:p>
            <a:endParaRPr lang="en-US" dirty="0" smtClean="0">
              <a:latin typeface="Arial Unicode MS" pitchFamily="34" charset="-128"/>
              <a:ea typeface="Arial Unicode MS" pitchFamily="34" charset="-128"/>
              <a:cs typeface="Arial Unicode MS" pitchFamily="34" charset="-128"/>
            </a:endParaRPr>
          </a:p>
          <a:p>
            <a:r>
              <a:rPr lang="hi-IN" dirty="0" smtClean="0">
                <a:latin typeface="Arial Unicode MS" pitchFamily="34" charset="-128"/>
                <a:ea typeface="Arial Unicode MS" pitchFamily="34" charset="-128"/>
                <a:cs typeface="Arial Unicode MS" pitchFamily="34" charset="-128"/>
              </a:rPr>
              <a:t>इसी </a:t>
            </a:r>
            <a:r>
              <a:rPr lang="hi-IN" dirty="0">
                <a:latin typeface="Arial Unicode MS" pitchFamily="34" charset="-128"/>
                <a:ea typeface="Arial Unicode MS" pitchFamily="34" charset="-128"/>
                <a:cs typeface="Arial Unicode MS" pitchFamily="34" charset="-128"/>
              </a:rPr>
              <a:t>दौरान गुरु गोविन्दसिंह जी माधोदास की कुटिया में आये। उनके चारों पुत्र बलिदान हो चुके थे। उन्होंने इस कठिन समय में माधोदास से </a:t>
            </a:r>
            <a:r>
              <a:rPr lang="hi-IN" dirty="0" smtClean="0">
                <a:latin typeface="Arial Unicode MS" pitchFamily="34" charset="-128"/>
                <a:ea typeface="Arial Unicode MS" pitchFamily="34" charset="-128"/>
                <a:cs typeface="Arial Unicode MS" pitchFamily="34" charset="-128"/>
              </a:rPr>
              <a:t>देश </a:t>
            </a:r>
            <a:r>
              <a:rPr lang="hi-IN" dirty="0">
                <a:latin typeface="Arial Unicode MS" pitchFamily="34" charset="-128"/>
                <a:ea typeface="Arial Unicode MS" pitchFamily="34" charset="-128"/>
                <a:cs typeface="Arial Unicode MS" pitchFamily="34" charset="-128"/>
              </a:rPr>
              <a:t>में व्याप्त आतंक से जूझने को कहा। इस भेंट से माधोदास का जीवन बदल गया। </a:t>
            </a:r>
            <a:r>
              <a:rPr lang="hi-IN" dirty="0" smtClean="0">
                <a:latin typeface="Arial Unicode MS" pitchFamily="34" charset="-128"/>
                <a:ea typeface="Arial Unicode MS" pitchFamily="34" charset="-128"/>
                <a:cs typeface="Arial Unicode MS" pitchFamily="34" charset="-128"/>
              </a:rPr>
              <a:t> </a:t>
            </a:r>
            <a:endParaRPr lang="en-US" dirty="0" smtClean="0">
              <a:latin typeface="Arial Unicode MS" pitchFamily="34" charset="-128"/>
              <a:ea typeface="Arial Unicode MS" pitchFamily="34" charset="-128"/>
              <a:cs typeface="Arial Unicode MS" pitchFamily="34" charset="-128"/>
            </a:endParaRPr>
          </a:p>
          <a:p>
            <a:endParaRPr lang="hi-IN" dirty="0">
              <a:latin typeface="Arial Unicode MS" pitchFamily="34" charset="-128"/>
              <a:ea typeface="Arial Unicode MS" pitchFamily="34" charset="-128"/>
              <a:cs typeface="Arial Unicode MS" pitchFamily="34" charset="-128"/>
            </a:endParaRPr>
          </a:p>
          <a:p>
            <a:r>
              <a:rPr lang="hi-IN" dirty="0">
                <a:latin typeface="Arial Unicode MS" pitchFamily="34" charset="-128"/>
                <a:ea typeface="Arial Unicode MS" pitchFamily="34" charset="-128"/>
                <a:cs typeface="Arial Unicode MS" pitchFamily="34" charset="-128"/>
              </a:rPr>
              <a:t>बन्दा </a:t>
            </a:r>
            <a:r>
              <a:rPr lang="hi-IN" dirty="0" smtClean="0">
                <a:latin typeface="Arial Unicode MS" pitchFamily="34" charset="-128"/>
                <a:ea typeface="Arial Unicode MS" pitchFamily="34" charset="-128"/>
                <a:cs typeface="Arial Unicode MS" pitchFamily="34" charset="-128"/>
              </a:rPr>
              <a:t>बैरागी हरियाणा में आकर पानीपत के पास श्रीखाण्डा में आकर बैरागी मठ में ठहरे और वहां बैरागियों की फ़ौज एकत्रित की और उनको </a:t>
            </a:r>
            <a:r>
              <a:rPr lang="hi-IN" dirty="0">
                <a:latin typeface="Arial Unicode MS" pitchFamily="34" charset="-128"/>
                <a:ea typeface="Arial Unicode MS" pitchFamily="34" charset="-128"/>
                <a:cs typeface="Arial Unicode MS" pitchFamily="34" charset="-128"/>
              </a:rPr>
              <a:t>साथ लेकर पंजाब की ओर चल </a:t>
            </a:r>
            <a:r>
              <a:rPr lang="hi-IN" dirty="0" smtClean="0">
                <a:latin typeface="Arial Unicode MS" pitchFamily="34" charset="-128"/>
                <a:ea typeface="Arial Unicode MS" pitchFamily="34" charset="-128"/>
                <a:cs typeface="Arial Unicode MS" pitchFamily="34" charset="-128"/>
              </a:rPr>
              <a:t>दिये और मार्ग में सिक्ख जुड़्ते गए। </a:t>
            </a:r>
            <a:r>
              <a:rPr lang="hi-IN" dirty="0">
                <a:latin typeface="Arial Unicode MS" pitchFamily="34" charset="-128"/>
                <a:ea typeface="Arial Unicode MS" pitchFamily="34" charset="-128"/>
                <a:cs typeface="Arial Unicode MS" pitchFamily="34" charset="-128"/>
              </a:rPr>
              <a:t>उन्होंने सबसे पहले श्री गुरु तेगबहादुर जी का शीश काटने वाले जल्लाद जलालुद्दीन का सिर काटा। फिर सरहिन्द के नवाब वजीरखान का वध किया। जिन हिन्दू राजाओं ने मुगलों का साथ दिया था, बन्दा </a:t>
            </a:r>
            <a:r>
              <a:rPr lang="hi-IN" dirty="0" smtClean="0">
                <a:latin typeface="Arial Unicode MS" pitchFamily="34" charset="-128"/>
                <a:ea typeface="Arial Unicode MS" pitchFamily="34" charset="-128"/>
                <a:cs typeface="Arial Unicode MS" pitchFamily="34" charset="-128"/>
              </a:rPr>
              <a:t>बैरागी </a:t>
            </a:r>
            <a:r>
              <a:rPr lang="hi-IN" dirty="0">
                <a:latin typeface="Arial Unicode MS" pitchFamily="34" charset="-128"/>
                <a:ea typeface="Arial Unicode MS" pitchFamily="34" charset="-128"/>
                <a:cs typeface="Arial Unicode MS" pitchFamily="34" charset="-128"/>
              </a:rPr>
              <a:t>ने उन्हें भी नहीं छोड़ा। इससे चारों ओर उनके नाम की धूम मच गयी।</a:t>
            </a:r>
          </a:p>
          <a:p>
            <a:endParaRPr lang="hi-IN" dirty="0">
              <a:latin typeface="Arial Unicode MS" pitchFamily="34" charset="-128"/>
              <a:ea typeface="Arial Unicode MS" pitchFamily="34" charset="-128"/>
              <a:cs typeface="Arial Unicode MS" pitchFamily="34" charset="-128"/>
            </a:endParaRPr>
          </a:p>
          <a:p>
            <a:r>
              <a:rPr lang="hi-IN" dirty="0">
                <a:latin typeface="Arial Unicode MS" pitchFamily="34" charset="-128"/>
                <a:ea typeface="Arial Unicode MS" pitchFamily="34" charset="-128"/>
                <a:cs typeface="Arial Unicode MS" pitchFamily="34" charset="-128"/>
              </a:rPr>
              <a:t>उनके पराक्रम से भयभीत मुगलों ने दस लाख फौज लेकर उन पर हमला किया और विश्वासघात से 17 दिसंबर, 1715 को उन्हें पकड़ लिया। उन्हें लोहे के एक पिंजड़े में बन्दकर, हाथी पर लादकर सड़क मार्ग से दिल्ली लाया गया। उनके साथ हजारों सिख भी कैद किये गये थे। इनमें बन्दा के वे 740 साथी भी थे, जो प्रारम्भ से ही उनके साथ थे। युद्ध में वीरगति पाए सिखों के सिर काटकर उन्हें भाले की नोक पर टांगकर दिल्ली लाया गया। रास्ते भर गर्म चिमटों से बन्दा बैरागी का मांस नोचा जाता रहा।</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85800"/>
            <a:ext cx="8839200" cy="2585323"/>
          </a:xfrm>
          <a:prstGeom prst="rect">
            <a:avLst/>
          </a:prstGeom>
          <a:solidFill>
            <a:srgbClr val="FFFFCC"/>
          </a:solidFill>
        </p:spPr>
        <p:txBody>
          <a:bodyPr wrap="square" rtlCol="0">
            <a:spAutoFit/>
          </a:bodyPr>
          <a:lstStyle/>
          <a:p>
            <a:r>
              <a:rPr lang="hi-IN" dirty="0" smtClean="0">
                <a:latin typeface="Arial Unicode MS" pitchFamily="34" charset="-128"/>
                <a:ea typeface="Arial Unicode MS" pitchFamily="34" charset="-128"/>
                <a:cs typeface="Arial Unicode MS" pitchFamily="34" charset="-128"/>
              </a:rPr>
              <a:t>काजियों ने बन्दा और उनके साथियों को मुसलमान बनने को कहा; पर सबने यह प्रस्ताव ठुकरा दिया। दिल्ली में आज जहां हॉर्डिंग लाइब्रेरी है,वहां 7 मार्च, 1716 से प्रतिदिन सौ वीरों की हत्या की जाने लगी। एक दरबारी मुहम्मद अमीन ने पूछा - तुमने ऐसे बुरे काम क्यों किये, जिससे तुम्हारी यह दुर्दशा हो रही है ?</a:t>
            </a:r>
          </a:p>
          <a:p>
            <a:r>
              <a:rPr lang="hi-IN" dirty="0" smtClean="0">
                <a:latin typeface="Arial Unicode MS" pitchFamily="34" charset="-128"/>
                <a:ea typeface="Arial Unicode MS" pitchFamily="34" charset="-128"/>
                <a:cs typeface="Arial Unicode MS" pitchFamily="34" charset="-128"/>
              </a:rPr>
              <a:t/>
            </a:r>
            <a:br>
              <a:rPr lang="hi-IN" dirty="0" smtClean="0">
                <a:latin typeface="Arial Unicode MS" pitchFamily="34" charset="-128"/>
                <a:ea typeface="Arial Unicode MS" pitchFamily="34" charset="-128"/>
                <a:cs typeface="Arial Unicode MS" pitchFamily="34" charset="-128"/>
              </a:rPr>
            </a:br>
            <a:endParaRPr lang="hi-IN" dirty="0" smtClean="0">
              <a:latin typeface="Arial Unicode MS" pitchFamily="34" charset="-128"/>
              <a:ea typeface="Arial Unicode MS" pitchFamily="34" charset="-128"/>
              <a:cs typeface="Arial Unicode MS" pitchFamily="34" charset="-128"/>
            </a:endParaRPr>
          </a:p>
          <a:p>
            <a:r>
              <a:rPr lang="hi-IN" dirty="0" smtClean="0">
                <a:latin typeface="Arial Unicode MS" pitchFamily="34" charset="-128"/>
                <a:ea typeface="Arial Unicode MS" pitchFamily="34" charset="-128"/>
                <a:cs typeface="Arial Unicode MS" pitchFamily="34" charset="-128"/>
              </a:rPr>
              <a:t>बन्दा ने सीना फुलाकर सगर्व उत्तर दिया - मैं तो प्रजा के पीड़ितों को दण्ड देने के लिए परमपिता परमेश्वर के हाथ का शस्त्र था। क्या तुमने सुना नहीं कि जब संसार में दुष्टों की संख्या बढ़ जाती है, तो वह मेरे जैसे किसी सेवक को धरती पर भेजता है।</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934200" y="1295400"/>
            <a:ext cx="2209800" cy="4124325"/>
          </a:xfrm>
          <a:prstGeom prst="rect">
            <a:avLst/>
          </a:prstGeom>
          <a:solidFill>
            <a:srgbClr val="FFFF99"/>
          </a:solidFill>
          <a:ln>
            <a:solidFill>
              <a:srgbClr val="C00000"/>
            </a:solidFill>
          </a:ln>
        </p:spPr>
        <p:txBody>
          <a:bodyPr>
            <a:spAutoFit/>
          </a:bodyPr>
          <a:lstStyle/>
          <a:p>
            <a:pPr eaLnBrk="0" hangingPunct="0">
              <a:defRPr/>
            </a:pPr>
            <a:r>
              <a:rPr lang="hi-IN" b="1" dirty="0">
                <a:latin typeface="Arial Unicode MS" pitchFamily="34" charset="-128"/>
                <a:ea typeface="Arial Unicode MS" pitchFamily="34" charset="-128"/>
                <a:cs typeface="Arial Unicode MS" pitchFamily="34" charset="-128"/>
              </a:rPr>
              <a:t>मैंने तुम्हें</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शास्त्र दिया</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अग्नि दहकाने को</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शस्त्र दिया</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क्रूरता मिटाने को</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परदुखकातरता दी</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मनुजता बचाने को ।</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समय है अब </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संत और सिपाही का</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एक साथ रूप धरो</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राम को समर्पित हो</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वैरागी लक्ष्मण से</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शुभ के लिए जूझ मरो ॥</a:t>
            </a:r>
            <a:endParaRPr lang="hi-IN" sz="2800" b="1" dirty="0">
              <a:latin typeface="Arial Unicode MS" pitchFamily="34" charset="-128"/>
              <a:ea typeface="Arial Unicode MS" pitchFamily="34" charset="-128"/>
              <a:cs typeface="Arial Unicode MS" pitchFamily="34" charset="-128"/>
            </a:endParaRPr>
          </a:p>
          <a:p>
            <a:pPr>
              <a:defRPr/>
            </a:pPr>
            <a:endParaRPr lang="en-US" dirty="0"/>
          </a:p>
        </p:txBody>
      </p:sp>
      <p:sp>
        <p:nvSpPr>
          <p:cNvPr id="5" name="TextBox 4"/>
          <p:cNvSpPr txBox="1"/>
          <p:nvPr/>
        </p:nvSpPr>
        <p:spPr>
          <a:xfrm>
            <a:off x="4648200" y="457200"/>
            <a:ext cx="2057400" cy="5354638"/>
          </a:xfrm>
          <a:prstGeom prst="rect">
            <a:avLst/>
          </a:prstGeom>
          <a:solidFill>
            <a:srgbClr val="FFFF99"/>
          </a:solidFill>
          <a:ln>
            <a:solidFill>
              <a:srgbClr val="C00000"/>
            </a:solidFill>
          </a:ln>
        </p:spPr>
        <p:txBody>
          <a:bodyPr>
            <a:spAutoFit/>
          </a:bodyPr>
          <a:lstStyle/>
          <a:p>
            <a:pPr eaLnBrk="0" hangingPunct="0">
              <a:defRPr/>
            </a:pPr>
            <a:r>
              <a:rPr lang="hi-IN" b="1" dirty="0">
                <a:latin typeface="Arial Unicode MS" pitchFamily="34" charset="-128"/>
                <a:ea typeface="Arial Unicode MS" pitchFamily="34" charset="-128"/>
                <a:cs typeface="Arial Unicode MS" pitchFamily="34" charset="-128"/>
              </a:rPr>
              <a:t>किन्तु जाने</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काल के वश </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बीच में ही</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ऊंघने जैसे लगा मैं</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शंख की ध्वनि ने</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मुझे फिर से जगाया</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सुप्तकुण्डल सर्पिणी ने</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फन ऊठाया</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गुरू रामानन्द ने</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मुझको सहारा दे</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जगाया</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और दिया आदेश</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“चलो वैरागी</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उठो तुम</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करने को रामकाज</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चाहिए तुम को </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अभी तो</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राक्षसान्तक मरुतसुत</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वज्रांग का आवेश</a:t>
            </a:r>
            <a:r>
              <a:rPr lang="en-US" b="1" dirty="0">
                <a:latin typeface="Arial Unicode MS" pitchFamily="34" charset="-128"/>
                <a:ea typeface="Arial Unicode MS" pitchFamily="34" charset="-128"/>
                <a:cs typeface="Arial Unicode MS" pitchFamily="34" charset="-128"/>
              </a:rPr>
              <a:t> </a:t>
            </a:r>
            <a:endParaRPr lang="en-US" b="1" dirty="0"/>
          </a:p>
        </p:txBody>
      </p:sp>
      <p:sp>
        <p:nvSpPr>
          <p:cNvPr id="6" name="TextBox 5"/>
          <p:cNvSpPr txBox="1"/>
          <p:nvPr/>
        </p:nvSpPr>
        <p:spPr>
          <a:xfrm>
            <a:off x="152400" y="228600"/>
            <a:ext cx="2438400" cy="5977071"/>
          </a:xfrm>
          <a:prstGeom prst="rect">
            <a:avLst/>
          </a:prstGeom>
          <a:solidFill>
            <a:srgbClr val="FFFF99"/>
          </a:solidFill>
          <a:ln>
            <a:solidFill>
              <a:srgbClr val="C00000"/>
            </a:solidFill>
          </a:ln>
        </p:spPr>
        <p:txBody>
          <a:bodyPr wrap="square">
            <a:spAutoFit/>
          </a:bodyPr>
          <a:lstStyle/>
          <a:p>
            <a:pPr eaLnBrk="0" hangingPunct="0">
              <a:defRPr/>
            </a:pPr>
            <a:r>
              <a:rPr lang="hi-IN" sz="2800" b="1" u="sng" dirty="0">
                <a:solidFill>
                  <a:srgbClr val="FF0000"/>
                </a:solidFill>
                <a:latin typeface="Arial Unicode MS" pitchFamily="34" charset="-128"/>
                <a:ea typeface="Arial Unicode MS" pitchFamily="34" charset="-128"/>
                <a:cs typeface="Arial Unicode MS" pitchFamily="34" charset="-128"/>
              </a:rPr>
              <a:t>वैरागी का स्वगत परिचय </a:t>
            </a:r>
            <a:endParaRPr lang="en-US" sz="900" dirty="0">
              <a:solidFill>
                <a:srgbClr val="FF0000"/>
              </a:solidFill>
              <a:latin typeface="Arial Unicode MS" pitchFamily="34" charset="-128"/>
              <a:ea typeface="Arial Unicode MS" pitchFamily="34" charset="-128"/>
              <a:cs typeface="Arial Unicode MS" pitchFamily="34" charset="-128"/>
            </a:endParaRPr>
          </a:p>
          <a:p>
            <a:pPr eaLnBrk="0" hangingPunct="0">
              <a:buFontTx/>
              <a:buChar char="•"/>
              <a:defRPr/>
            </a:pPr>
            <a:r>
              <a:rPr lang="hi-IN" b="1" dirty="0">
                <a:latin typeface="Arial Unicode MS" pitchFamily="34" charset="-128"/>
                <a:ea typeface="Arial Unicode MS" pitchFamily="34" charset="-128"/>
                <a:cs typeface="Arial Unicode MS" pitchFamily="34" charset="-128"/>
              </a:rPr>
              <a:t>प्रो० (डॉ०) रमाकान्त आङ्गिरस</a:t>
            </a:r>
            <a:endParaRPr lang="en-US" sz="1050" dirty="0">
              <a:latin typeface="Arial Unicode MS" pitchFamily="34" charset="-128"/>
              <a:ea typeface="Arial Unicode MS" pitchFamily="34" charset="-128"/>
              <a:cs typeface="Arial Unicode MS" pitchFamily="34" charset="-128"/>
            </a:endParaRPr>
          </a:p>
          <a:p>
            <a:pPr eaLnBrk="0" hangingPunct="0">
              <a:defRPr/>
            </a:pPr>
            <a:endParaRPr lang="en-US" sz="1050"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वैरागी हूं मैं वह </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रामजी के चरणों में</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जिसका है पूर्ण राग</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परब्रह्म राम मेरे</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रहते हैं यहीं कहीं</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मेरे ही आस-पास</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चितिशक्ति जनकजा का</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जो हैं अक्षत सुहाग ।</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मैनें तो रामकाज</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करने का व्रत लेकर</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जन्म लिया बार-बार</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औरों को दुख दे कर</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अपना सुख लेते जो </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झेले मैंने उनके</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अपने पर सब प्रहार</a:t>
            </a:r>
            <a:endParaRPr lang="en-US" b="1" dirty="0">
              <a:latin typeface="Arial Unicode MS" pitchFamily="34" charset="-128"/>
              <a:ea typeface="Arial Unicode MS" pitchFamily="34" charset="-128"/>
              <a:cs typeface="Arial Unicode MS" pitchFamily="34" charset="-128"/>
            </a:endParaRPr>
          </a:p>
        </p:txBody>
      </p:sp>
      <p:sp>
        <p:nvSpPr>
          <p:cNvPr id="8" name="TextBox 7"/>
          <p:cNvSpPr txBox="1"/>
          <p:nvPr/>
        </p:nvSpPr>
        <p:spPr>
          <a:xfrm>
            <a:off x="2743200" y="990600"/>
            <a:ext cx="1676400" cy="4524375"/>
          </a:xfrm>
          <a:prstGeom prst="rect">
            <a:avLst/>
          </a:prstGeom>
          <a:solidFill>
            <a:srgbClr val="FFFF99"/>
          </a:solidFill>
          <a:ln>
            <a:solidFill>
              <a:srgbClr val="C00000"/>
            </a:solidFill>
          </a:ln>
        </p:spPr>
        <p:txBody>
          <a:bodyPr>
            <a:spAutoFit/>
          </a:bodyPr>
          <a:lstStyle/>
          <a:p>
            <a:pPr eaLnBrk="0" hangingPunct="0">
              <a:defRPr/>
            </a:pPr>
            <a:r>
              <a:rPr lang="hi-IN" b="1" dirty="0">
                <a:latin typeface="Arial Unicode MS" pitchFamily="34" charset="-128"/>
                <a:ea typeface="Arial Unicode MS" pitchFamily="34" charset="-128"/>
                <a:cs typeface="Arial Unicode MS" pitchFamily="34" charset="-128"/>
              </a:rPr>
              <a:t>लोकजीवन में </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विषमता को मिटाने के लिये</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गुगनचुम्बी अंहकारों को</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गिराने के लिए</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राम जी ने कहा मुझ से </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चिर उपेक्षित</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अन्त्यजों के द्वार पर जाओ</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मिलूंगा मैं वहीं तुमको</a:t>
            </a:r>
            <a:endParaRPr lang="en-US" sz="1050" b="1" dirty="0">
              <a:latin typeface="Arial Unicode MS" pitchFamily="34" charset="-128"/>
              <a:ea typeface="Arial Unicode MS" pitchFamily="34" charset="-128"/>
              <a:cs typeface="Arial Unicode MS" pitchFamily="34" charset="-128"/>
            </a:endParaRPr>
          </a:p>
          <a:p>
            <a:pPr eaLnBrk="0" hangingPunct="0">
              <a:defRPr/>
            </a:pPr>
            <a:r>
              <a:rPr lang="hi-IN" b="1" dirty="0">
                <a:latin typeface="Arial Unicode MS" pitchFamily="34" charset="-128"/>
                <a:ea typeface="Arial Unicode MS" pitchFamily="34" charset="-128"/>
                <a:cs typeface="Arial Unicode MS" pitchFamily="34" charset="-128"/>
              </a:rPr>
              <a:t>यूं प्रतीक्षा से न घबराओ</a:t>
            </a:r>
            <a:r>
              <a:rPr lang="en-US" b="1" dirty="0">
                <a:latin typeface="Arial Unicode MS" pitchFamily="34" charset="-128"/>
                <a:ea typeface="Arial Unicode MS" pitchFamily="34" charset="-128"/>
                <a:cs typeface="Arial Unicode MS" pitchFamily="34" charset="-128"/>
              </a:rPr>
              <a:t> </a:t>
            </a:r>
            <a:endParaRPr lang="en-US" sz="1050" b="1" dirty="0">
              <a:latin typeface="Arial Unicode MS" pitchFamily="34" charset="-128"/>
              <a:ea typeface="Arial Unicode MS" pitchFamily="34" charset="-128"/>
              <a:cs typeface="Arial Unicode MS" pitchFamily="34" charset="-128"/>
            </a:endParaRPr>
          </a:p>
          <a:p>
            <a:pPr>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7"/>
          <p:cNvSpPr>
            <a:spLocks noChangeArrowheads="1"/>
          </p:cNvSpPr>
          <p:nvPr/>
        </p:nvSpPr>
        <p:spPr bwMode="auto">
          <a:xfrm>
            <a:off x="2590800" y="152400"/>
            <a:ext cx="1981200" cy="1066800"/>
          </a:xfrm>
          <a:prstGeom prst="cloudCallout">
            <a:avLst>
              <a:gd name="adj1" fmla="val 9694"/>
              <a:gd name="adj2" fmla="val 202528"/>
            </a:avLst>
          </a:prstGeom>
          <a:solidFill>
            <a:schemeClr val="bg1"/>
          </a:solidFill>
          <a:ln w="9525">
            <a:solidFill>
              <a:srgbClr val="0000CC"/>
            </a:solidFill>
            <a:round/>
            <a:headEnd/>
            <a:tailEnd/>
          </a:ln>
        </p:spPr>
        <p:txBody>
          <a:bodyPr/>
          <a:lstStyle/>
          <a:p>
            <a:pPr algn="ctr"/>
            <a:r>
              <a:rPr lang="hi-IN" sz="2800" b="1">
                <a:solidFill>
                  <a:srgbClr val="FF0000"/>
                </a:solidFill>
                <a:latin typeface="Arial Unicode MS" pitchFamily="34" charset="-128"/>
                <a:ea typeface="Arial Unicode MS" pitchFamily="34" charset="-128"/>
                <a:cs typeface="Arial Unicode MS" pitchFamily="34" charset="-128"/>
              </a:rPr>
              <a:t>वैष्णव</a:t>
            </a:r>
            <a:endParaRPr lang="en-US" sz="2800" b="1">
              <a:solidFill>
                <a:srgbClr val="FF0000"/>
              </a:solidFill>
              <a:latin typeface="Arial Unicode MS" pitchFamily="34" charset="-128"/>
              <a:ea typeface="Arial Unicode MS" pitchFamily="34" charset="-128"/>
              <a:cs typeface="Arial Unicode MS" pitchFamily="34" charset="-128"/>
            </a:endParaRPr>
          </a:p>
        </p:txBody>
      </p:sp>
      <p:sp>
        <p:nvSpPr>
          <p:cNvPr id="5123" name="AutoShape 8"/>
          <p:cNvSpPr>
            <a:spLocks noChangeArrowheads="1"/>
          </p:cNvSpPr>
          <p:nvPr/>
        </p:nvSpPr>
        <p:spPr bwMode="auto">
          <a:xfrm>
            <a:off x="6705600" y="838200"/>
            <a:ext cx="2133600" cy="533400"/>
          </a:xfrm>
          <a:prstGeom prst="wedgeRoundRectCallout">
            <a:avLst>
              <a:gd name="adj1" fmla="val -169324"/>
              <a:gd name="adj2" fmla="val 472986"/>
              <a:gd name="adj3" fmla="val 16667"/>
            </a:avLst>
          </a:prstGeom>
          <a:solidFill>
            <a:schemeClr val="bg1"/>
          </a:solidFill>
          <a:ln w="9525">
            <a:solidFill>
              <a:srgbClr val="0000CC"/>
            </a:solidFill>
            <a:miter lim="800000"/>
            <a:headEnd/>
            <a:tailEnd/>
          </a:ln>
        </p:spPr>
        <p:txBody>
          <a:bodyPr/>
          <a:lstStyle/>
          <a:p>
            <a:pPr algn="ctr"/>
            <a:r>
              <a:rPr lang="hi-IN" sz="2800" b="1">
                <a:solidFill>
                  <a:srgbClr val="FF0000"/>
                </a:solidFill>
                <a:ea typeface="Arial Unicode MS" pitchFamily="34" charset="-128"/>
                <a:cs typeface="Arial Unicode MS" pitchFamily="34" charset="-128"/>
              </a:rPr>
              <a:t>जमात</a:t>
            </a:r>
            <a:endParaRPr lang="en-US" sz="2800" b="1">
              <a:solidFill>
                <a:srgbClr val="FF0000"/>
              </a:solidFill>
              <a:ea typeface="Arial Unicode MS" pitchFamily="34" charset="-128"/>
              <a:cs typeface="Arial Unicode MS" pitchFamily="34" charset="-128"/>
            </a:endParaRPr>
          </a:p>
        </p:txBody>
      </p:sp>
      <p:sp>
        <p:nvSpPr>
          <p:cNvPr id="5124" name="AutoShape 9"/>
          <p:cNvSpPr>
            <a:spLocks noChangeArrowheads="1"/>
          </p:cNvSpPr>
          <p:nvPr/>
        </p:nvSpPr>
        <p:spPr bwMode="auto">
          <a:xfrm>
            <a:off x="0" y="152400"/>
            <a:ext cx="2590800" cy="609600"/>
          </a:xfrm>
          <a:prstGeom prst="wedgeEllipseCallout">
            <a:avLst>
              <a:gd name="adj1" fmla="val 100718"/>
              <a:gd name="adj2" fmla="val 395167"/>
            </a:avLst>
          </a:prstGeom>
          <a:solidFill>
            <a:schemeClr val="bg1"/>
          </a:solidFill>
          <a:ln w="9525">
            <a:solidFill>
              <a:srgbClr val="0000CC"/>
            </a:solidFill>
            <a:miter lim="800000"/>
            <a:headEnd/>
            <a:tailEnd/>
          </a:ln>
        </p:spPr>
        <p:txBody>
          <a:bodyPr/>
          <a:lstStyle/>
          <a:p>
            <a:pPr algn="ctr"/>
            <a:r>
              <a:rPr lang="hi-IN" sz="2400" b="1">
                <a:solidFill>
                  <a:srgbClr val="FF0000"/>
                </a:solidFill>
                <a:latin typeface="Arial Unicode MS" pitchFamily="34" charset="-128"/>
                <a:ea typeface="Arial Unicode MS" pitchFamily="34" charset="-128"/>
                <a:cs typeface="Arial Unicode MS" pitchFamily="34" charset="-128"/>
              </a:rPr>
              <a:t>सन्त-सिपाही</a:t>
            </a:r>
            <a:endParaRPr lang="en-US" sz="2400" b="1">
              <a:solidFill>
                <a:srgbClr val="FF0000"/>
              </a:solidFill>
              <a:latin typeface="Arial Unicode MS" pitchFamily="34" charset="-128"/>
              <a:ea typeface="Arial Unicode MS" pitchFamily="34" charset="-128"/>
              <a:cs typeface="Arial Unicode MS" pitchFamily="34" charset="-128"/>
            </a:endParaRPr>
          </a:p>
        </p:txBody>
      </p:sp>
      <p:sp>
        <p:nvSpPr>
          <p:cNvPr id="5125" name="AutoShape 10"/>
          <p:cNvSpPr>
            <a:spLocks noChangeArrowheads="1"/>
          </p:cNvSpPr>
          <p:nvPr/>
        </p:nvSpPr>
        <p:spPr bwMode="auto">
          <a:xfrm>
            <a:off x="6096000" y="0"/>
            <a:ext cx="2743200" cy="457200"/>
          </a:xfrm>
          <a:prstGeom prst="wedgeEllipseCallout">
            <a:avLst>
              <a:gd name="adj1" fmla="val -128051"/>
              <a:gd name="adj2" fmla="val 581694"/>
            </a:avLst>
          </a:prstGeom>
          <a:solidFill>
            <a:schemeClr val="bg1"/>
          </a:solidFill>
          <a:ln w="9525">
            <a:solidFill>
              <a:srgbClr val="0000CC"/>
            </a:solidFill>
            <a:miter lim="800000"/>
            <a:headEnd/>
            <a:tailEnd/>
          </a:ln>
        </p:spPr>
        <p:txBody>
          <a:bodyPr/>
          <a:lstStyle/>
          <a:p>
            <a:pPr algn="ctr"/>
            <a:r>
              <a:rPr lang="hi-IN" sz="2400" b="1">
                <a:solidFill>
                  <a:srgbClr val="FF0000"/>
                </a:solidFill>
                <a:latin typeface="Arial Unicode MS" pitchFamily="34" charset="-128"/>
                <a:ea typeface="Arial Unicode MS" pitchFamily="34" charset="-128"/>
                <a:cs typeface="Arial Unicode MS" pitchFamily="34" charset="-128"/>
              </a:rPr>
              <a:t>बैरागी मठ</a:t>
            </a:r>
            <a:endParaRPr lang="en-US" sz="2400" b="1">
              <a:solidFill>
                <a:srgbClr val="FF0000"/>
              </a:solidFill>
              <a:latin typeface="Arial Unicode MS" pitchFamily="34" charset="-128"/>
              <a:ea typeface="Arial Unicode MS" pitchFamily="34" charset="-128"/>
              <a:cs typeface="Arial Unicode MS" pitchFamily="34" charset="-128"/>
            </a:endParaRPr>
          </a:p>
        </p:txBody>
      </p:sp>
      <p:sp>
        <p:nvSpPr>
          <p:cNvPr id="5126" name="AutoShape 11"/>
          <p:cNvSpPr>
            <a:spLocks noChangeArrowheads="1"/>
          </p:cNvSpPr>
          <p:nvPr/>
        </p:nvSpPr>
        <p:spPr bwMode="auto">
          <a:xfrm rot="-8192889">
            <a:off x="476250" y="1073150"/>
            <a:ext cx="1617663" cy="617538"/>
          </a:xfrm>
          <a:prstGeom prst="wedgeRectCallout">
            <a:avLst>
              <a:gd name="adj1" fmla="val -264722"/>
              <a:gd name="adj2" fmla="val 83824"/>
            </a:avLst>
          </a:prstGeom>
          <a:solidFill>
            <a:schemeClr val="bg1"/>
          </a:solidFill>
          <a:ln w="9525">
            <a:solidFill>
              <a:srgbClr val="0000CC"/>
            </a:solidFill>
            <a:miter lim="800000"/>
            <a:headEnd/>
            <a:tailEnd/>
          </a:ln>
        </p:spPr>
        <p:txBody>
          <a:bodyPr rot="10800000"/>
          <a:lstStyle/>
          <a:p>
            <a:pPr algn="ctr"/>
            <a:r>
              <a:rPr lang="hi-IN" sz="2800" b="1">
                <a:solidFill>
                  <a:srgbClr val="FF0000"/>
                </a:solidFill>
                <a:latin typeface="Arial Unicode MS" pitchFamily="34" charset="-128"/>
                <a:ea typeface="Arial Unicode MS" pitchFamily="34" charset="-128"/>
                <a:cs typeface="Arial Unicode MS" pitchFamily="34" charset="-128"/>
              </a:rPr>
              <a:t>अखाड़ा</a:t>
            </a:r>
            <a:endParaRPr lang="en-US" sz="2800" b="1">
              <a:solidFill>
                <a:srgbClr val="FF0000"/>
              </a:solidFill>
              <a:latin typeface="Arial Unicode MS" pitchFamily="34" charset="-128"/>
              <a:ea typeface="Arial Unicode MS" pitchFamily="34" charset="-128"/>
              <a:cs typeface="Arial Unicode MS" pitchFamily="34" charset="-128"/>
            </a:endParaRPr>
          </a:p>
        </p:txBody>
      </p:sp>
      <p:sp>
        <p:nvSpPr>
          <p:cNvPr id="5127" name="AutoShape 12"/>
          <p:cNvSpPr>
            <a:spLocks noChangeArrowheads="1"/>
          </p:cNvSpPr>
          <p:nvPr/>
        </p:nvSpPr>
        <p:spPr bwMode="auto">
          <a:xfrm>
            <a:off x="4648200" y="457200"/>
            <a:ext cx="1905000" cy="533400"/>
          </a:xfrm>
          <a:prstGeom prst="wedgeRoundRectCallout">
            <a:avLst>
              <a:gd name="adj1" fmla="val -70708"/>
              <a:gd name="adj2" fmla="val 630769"/>
              <a:gd name="adj3" fmla="val 16667"/>
            </a:avLst>
          </a:prstGeom>
          <a:solidFill>
            <a:schemeClr val="bg1"/>
          </a:solidFill>
          <a:ln w="9525">
            <a:solidFill>
              <a:srgbClr val="0000CC"/>
            </a:solidFill>
            <a:miter lim="800000"/>
            <a:headEnd/>
            <a:tailEnd/>
          </a:ln>
        </p:spPr>
        <p:txBody>
          <a:bodyPr/>
          <a:lstStyle/>
          <a:p>
            <a:pPr algn="ctr"/>
            <a:r>
              <a:rPr lang="hi-IN" sz="2400" b="1">
                <a:solidFill>
                  <a:srgbClr val="FF0000"/>
                </a:solidFill>
                <a:latin typeface="Arial Unicode MS" pitchFamily="34" charset="-128"/>
                <a:ea typeface="Arial Unicode MS" pitchFamily="34" charset="-128"/>
                <a:cs typeface="Arial Unicode MS" pitchFamily="34" charset="-128"/>
              </a:rPr>
              <a:t>बैरागी दर्शन</a:t>
            </a:r>
            <a:endParaRPr lang="en-US" sz="2400" b="1">
              <a:solidFill>
                <a:srgbClr val="FF0000"/>
              </a:solidFill>
              <a:latin typeface="Arial Unicode MS" pitchFamily="34" charset="-128"/>
              <a:ea typeface="Arial Unicode MS" pitchFamily="34" charset="-128"/>
              <a:cs typeface="Arial Unicode MS" pitchFamily="34" charset="-128"/>
            </a:endParaRPr>
          </a:p>
        </p:txBody>
      </p:sp>
      <p:sp>
        <p:nvSpPr>
          <p:cNvPr id="5128" name="Text Box 16"/>
          <p:cNvSpPr txBox="1">
            <a:spLocks noChangeArrowheads="1"/>
          </p:cNvSpPr>
          <p:nvPr/>
        </p:nvSpPr>
        <p:spPr bwMode="auto">
          <a:xfrm>
            <a:off x="1676400" y="5867400"/>
            <a:ext cx="5867400" cy="523875"/>
          </a:xfrm>
          <a:prstGeom prst="rect">
            <a:avLst/>
          </a:prstGeom>
          <a:solidFill>
            <a:srgbClr val="FFFF99"/>
          </a:solidFill>
          <a:ln w="9525">
            <a:solidFill>
              <a:srgbClr val="C00000"/>
            </a:solidFill>
            <a:miter lim="800000"/>
            <a:headEnd/>
            <a:tailEnd/>
          </a:ln>
        </p:spPr>
        <p:txBody>
          <a:bodyPr>
            <a:spAutoFit/>
          </a:bodyPr>
          <a:lstStyle/>
          <a:p>
            <a:pPr>
              <a:spcBef>
                <a:spcPct val="50000"/>
              </a:spcBef>
            </a:pPr>
            <a:r>
              <a:rPr lang="hi-IN" sz="2800" b="1">
                <a:solidFill>
                  <a:srgbClr val="0000CC"/>
                </a:solidFill>
                <a:latin typeface="Arial Unicode MS" pitchFamily="34" charset="-128"/>
                <a:ea typeface="Arial Unicode MS" pitchFamily="34" charset="-128"/>
                <a:cs typeface="Arial Unicode MS" pitchFamily="34" charset="-128"/>
              </a:rPr>
              <a:t>बैरागी सम्प्रदाय की शब्दावली/ अवधारणाएँ</a:t>
            </a:r>
            <a:r>
              <a:rPr lang="en-US" sz="2800" b="1">
                <a:solidFill>
                  <a:srgbClr val="0000CC"/>
                </a:solidFill>
                <a:latin typeface="Arial Unicode MS" pitchFamily="34" charset="-128"/>
                <a:ea typeface="Arial Unicode MS" pitchFamily="34" charset="-128"/>
                <a:cs typeface="Arial Unicode MS" pitchFamily="34" charset="-128"/>
              </a:rPr>
              <a:t> </a:t>
            </a:r>
            <a:endParaRPr lang="en-US" sz="2800">
              <a:solidFill>
                <a:srgbClr val="0000CC"/>
              </a:solidFill>
              <a:latin typeface="Arial Unicode MS" pitchFamily="34" charset="-128"/>
              <a:ea typeface="Arial Unicode MS" pitchFamily="34" charset="-128"/>
              <a:cs typeface="Arial Unicode MS" pitchFamily="34" charset="-128"/>
            </a:endParaRPr>
          </a:p>
        </p:txBody>
      </p:sp>
      <p:sp>
        <p:nvSpPr>
          <p:cNvPr id="5129" name="AutoShape 17"/>
          <p:cNvSpPr>
            <a:spLocks noChangeArrowheads="1"/>
          </p:cNvSpPr>
          <p:nvPr/>
        </p:nvSpPr>
        <p:spPr bwMode="auto">
          <a:xfrm>
            <a:off x="3886200" y="1447800"/>
            <a:ext cx="5257800" cy="609600"/>
          </a:xfrm>
          <a:prstGeom prst="wedgeEllipseCallout">
            <a:avLst>
              <a:gd name="adj1" fmla="val -30704"/>
              <a:gd name="adj2" fmla="val 355495"/>
            </a:avLst>
          </a:prstGeom>
          <a:solidFill>
            <a:schemeClr val="bg1"/>
          </a:solidFill>
          <a:ln w="9525">
            <a:solidFill>
              <a:srgbClr val="FF0000"/>
            </a:solidFill>
            <a:miter lim="800000"/>
            <a:headEnd/>
            <a:tailEnd/>
          </a:ln>
        </p:spPr>
        <p:txBody>
          <a:bodyPr/>
          <a:lstStyle/>
          <a:p>
            <a:r>
              <a:rPr lang="hi-IN" sz="2000" b="1">
                <a:solidFill>
                  <a:srgbClr val="0000CC"/>
                </a:solidFill>
                <a:latin typeface="Arial Unicode MS" pitchFamily="34" charset="-128"/>
                <a:ea typeface="Arial Unicode MS" pitchFamily="34" charset="-128"/>
                <a:cs typeface="Arial Unicode MS" pitchFamily="34" charset="-128"/>
              </a:rPr>
              <a:t>इष्ट देव (राम, सीता,लक्ष्मण, हनुमान)</a:t>
            </a:r>
            <a:endParaRPr lang="en-US" sz="2000" b="1">
              <a:solidFill>
                <a:srgbClr val="0000CC"/>
              </a:solidFill>
              <a:latin typeface="Arial Unicode MS" pitchFamily="34" charset="-128"/>
              <a:ea typeface="Arial Unicode MS" pitchFamily="34" charset="-128"/>
              <a:cs typeface="Arial Unicode MS" pitchFamily="34" charset="-128"/>
            </a:endParaRPr>
          </a:p>
        </p:txBody>
      </p:sp>
      <p:sp>
        <p:nvSpPr>
          <p:cNvPr id="5130" name="AutoShape 18"/>
          <p:cNvSpPr>
            <a:spLocks noChangeArrowheads="1"/>
          </p:cNvSpPr>
          <p:nvPr/>
        </p:nvSpPr>
        <p:spPr bwMode="auto">
          <a:xfrm>
            <a:off x="6705600" y="2133600"/>
            <a:ext cx="2438400" cy="762000"/>
          </a:xfrm>
          <a:prstGeom prst="cloudCallout">
            <a:avLst>
              <a:gd name="adj1" fmla="val -174134"/>
              <a:gd name="adj2" fmla="val 97116"/>
            </a:avLst>
          </a:prstGeom>
          <a:solidFill>
            <a:schemeClr val="bg1"/>
          </a:solidFill>
          <a:ln w="9525">
            <a:solidFill>
              <a:srgbClr val="FF0000"/>
            </a:solidFill>
            <a:round/>
            <a:headEnd/>
            <a:tailEnd/>
          </a:ln>
        </p:spPr>
        <p:txBody>
          <a:bodyPr/>
          <a:lstStyle/>
          <a:p>
            <a:pPr algn="ctr"/>
            <a:r>
              <a:rPr lang="hi-IN" sz="2400" b="1">
                <a:solidFill>
                  <a:srgbClr val="0000CC"/>
                </a:solidFill>
                <a:latin typeface="Arial Unicode MS" pitchFamily="34" charset="-128"/>
                <a:ea typeface="Arial Unicode MS" pitchFamily="34" charset="-128"/>
                <a:cs typeface="Arial Unicode MS" pitchFamily="34" charset="-128"/>
              </a:rPr>
              <a:t>बैरागी ग्रन्थ</a:t>
            </a:r>
            <a:endParaRPr lang="en-US" sz="3200" b="1">
              <a:solidFill>
                <a:srgbClr val="0000CC"/>
              </a:solidFill>
              <a:latin typeface="Arial Unicode MS" pitchFamily="34" charset="-128"/>
              <a:ea typeface="Arial Unicode MS" pitchFamily="34" charset="-128"/>
              <a:cs typeface="Arial Unicode MS" pitchFamily="34" charset="-128"/>
            </a:endParaRPr>
          </a:p>
        </p:txBody>
      </p:sp>
      <p:sp>
        <p:nvSpPr>
          <p:cNvPr id="5131" name="AutoShape 17" descr="Image result for स्वच्छता दर्शन"/>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n-US"/>
          </a:p>
        </p:txBody>
      </p:sp>
      <p:pic>
        <p:nvPicPr>
          <p:cNvPr id="5132" name="Picture 11" descr="ANd9GcRuwH9f2Xc7GBXvy-HlJtG0B1Iy9mnIIfjfSMkwgOFZ3wNCBOc7Rg"/>
          <p:cNvPicPr>
            <a:picLocks noChangeAspect="1" noChangeArrowheads="1"/>
          </p:cNvPicPr>
          <p:nvPr/>
        </p:nvPicPr>
        <p:blipFill>
          <a:blip r:embed="rId2"/>
          <a:srcRect/>
          <a:stretch>
            <a:fillRect/>
          </a:stretch>
        </p:blipFill>
        <p:spPr bwMode="auto">
          <a:xfrm>
            <a:off x="2057400" y="4191000"/>
            <a:ext cx="5181600" cy="1600200"/>
          </a:xfrm>
          <a:prstGeom prst="rect">
            <a:avLst/>
          </a:prstGeom>
          <a:noFill/>
          <a:ln w="9525">
            <a:noFill/>
            <a:miter lim="800000"/>
            <a:headEnd/>
            <a:tailEnd/>
          </a:ln>
        </p:spPr>
      </p:pic>
      <p:sp>
        <p:nvSpPr>
          <p:cNvPr id="5133" name="AutoShape 11"/>
          <p:cNvSpPr>
            <a:spLocks noChangeArrowheads="1"/>
          </p:cNvSpPr>
          <p:nvPr/>
        </p:nvSpPr>
        <p:spPr bwMode="auto">
          <a:xfrm rot="-9009075">
            <a:off x="19050" y="1862138"/>
            <a:ext cx="1811338" cy="557212"/>
          </a:xfrm>
          <a:prstGeom prst="wedgeRectCallout">
            <a:avLst>
              <a:gd name="adj1" fmla="val -264722"/>
              <a:gd name="adj2" fmla="val 83824"/>
            </a:avLst>
          </a:prstGeom>
          <a:solidFill>
            <a:schemeClr val="bg1"/>
          </a:solidFill>
          <a:ln w="9525">
            <a:solidFill>
              <a:srgbClr val="0000CC"/>
            </a:solidFill>
            <a:miter lim="800000"/>
            <a:headEnd/>
            <a:tailEnd/>
          </a:ln>
        </p:spPr>
        <p:txBody>
          <a:bodyPr rot="10800000"/>
          <a:lstStyle/>
          <a:p>
            <a:pPr algn="ctr"/>
            <a:r>
              <a:rPr lang="hi-IN" sz="2800" b="1">
                <a:solidFill>
                  <a:srgbClr val="FF0000"/>
                </a:solidFill>
                <a:latin typeface="Arial Unicode MS" pitchFamily="34" charset="-128"/>
                <a:ea typeface="Arial Unicode MS" pitchFamily="34" charset="-128"/>
                <a:cs typeface="Arial Unicode MS" pitchFamily="34" charset="-128"/>
              </a:rPr>
              <a:t>५२ द्वारा</a:t>
            </a:r>
            <a:endParaRPr lang="en-US" sz="2800" b="1">
              <a:solidFill>
                <a:srgbClr val="FF0000"/>
              </a:solidFill>
              <a:latin typeface="Arial Unicode MS" pitchFamily="34" charset="-128"/>
              <a:ea typeface="Arial Unicode MS" pitchFamily="34" charset="-128"/>
              <a:cs typeface="Arial Unicode MS" pitchFamily="34" charset="-128"/>
            </a:endParaRPr>
          </a:p>
        </p:txBody>
      </p:sp>
      <p:sp>
        <p:nvSpPr>
          <p:cNvPr id="5134" name="AutoShape 18"/>
          <p:cNvSpPr>
            <a:spLocks noChangeArrowheads="1"/>
          </p:cNvSpPr>
          <p:nvPr/>
        </p:nvSpPr>
        <p:spPr bwMode="auto">
          <a:xfrm>
            <a:off x="5791200" y="3048000"/>
            <a:ext cx="2971800" cy="762000"/>
          </a:xfrm>
          <a:prstGeom prst="cloudCallout">
            <a:avLst>
              <a:gd name="adj1" fmla="val -174134"/>
              <a:gd name="adj2" fmla="val 97116"/>
            </a:avLst>
          </a:prstGeom>
          <a:solidFill>
            <a:schemeClr val="bg1"/>
          </a:solidFill>
          <a:ln w="9525">
            <a:solidFill>
              <a:srgbClr val="FF0000"/>
            </a:solidFill>
            <a:round/>
            <a:headEnd/>
            <a:tailEnd/>
          </a:ln>
        </p:spPr>
        <p:txBody>
          <a:bodyPr/>
          <a:lstStyle/>
          <a:p>
            <a:pPr algn="ctr"/>
            <a:r>
              <a:rPr lang="hi-IN" sz="2400" b="1">
                <a:solidFill>
                  <a:srgbClr val="0000CC"/>
                </a:solidFill>
                <a:latin typeface="Arial Unicode MS" pitchFamily="34" charset="-128"/>
                <a:ea typeface="Arial Unicode MS" pitchFamily="34" charset="-128"/>
                <a:cs typeface="Arial Unicode MS" pitchFamily="34" charset="-128"/>
              </a:rPr>
              <a:t>बैरागी आचरण</a:t>
            </a:r>
            <a:endParaRPr lang="en-US" sz="3200" b="1">
              <a:solidFill>
                <a:srgbClr val="0000CC"/>
              </a:solidFill>
              <a:latin typeface="Arial Unicode MS" pitchFamily="34" charset="-128"/>
              <a:ea typeface="Arial Unicode MS" pitchFamily="34" charset="-128"/>
              <a:cs typeface="Arial Unicode MS" pitchFamily="34" charset="-128"/>
            </a:endParaRPr>
          </a:p>
        </p:txBody>
      </p:sp>
      <p:sp>
        <p:nvSpPr>
          <p:cNvPr id="5135" name="AutoShape 18"/>
          <p:cNvSpPr>
            <a:spLocks noChangeArrowheads="1"/>
          </p:cNvSpPr>
          <p:nvPr/>
        </p:nvSpPr>
        <p:spPr bwMode="auto">
          <a:xfrm>
            <a:off x="609600" y="3048000"/>
            <a:ext cx="2971800" cy="762000"/>
          </a:xfrm>
          <a:prstGeom prst="cloudCallout">
            <a:avLst>
              <a:gd name="adj1" fmla="val -53898"/>
              <a:gd name="adj2" fmla="val 34347"/>
            </a:avLst>
          </a:prstGeom>
          <a:solidFill>
            <a:schemeClr val="bg1"/>
          </a:solidFill>
          <a:ln w="9525">
            <a:solidFill>
              <a:srgbClr val="FF0000"/>
            </a:solidFill>
            <a:round/>
            <a:headEnd/>
            <a:tailEnd/>
          </a:ln>
        </p:spPr>
        <p:txBody>
          <a:bodyPr/>
          <a:lstStyle/>
          <a:p>
            <a:pPr algn="ctr"/>
            <a:r>
              <a:rPr lang="hi-IN" sz="2400" b="1">
                <a:solidFill>
                  <a:srgbClr val="0000CC"/>
                </a:solidFill>
                <a:latin typeface="Arial Unicode MS" pitchFamily="34" charset="-128"/>
                <a:ea typeface="Arial Unicode MS" pitchFamily="34" charset="-128"/>
                <a:cs typeface="Arial Unicode MS" pitchFamily="34" charset="-128"/>
              </a:rPr>
              <a:t>बैरागी बलिदान</a:t>
            </a:r>
            <a:endParaRPr lang="en-US" sz="3200" b="1">
              <a:solidFill>
                <a:srgbClr val="0000CC"/>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1"/>
          <p:cNvSpPr txBox="1">
            <a:spLocks noChangeArrowheads="1"/>
          </p:cNvSpPr>
          <p:nvPr/>
        </p:nvSpPr>
        <p:spPr bwMode="auto">
          <a:xfrm>
            <a:off x="304800" y="609600"/>
            <a:ext cx="8686800" cy="5200650"/>
          </a:xfrm>
          <a:prstGeom prst="rect">
            <a:avLst/>
          </a:prstGeom>
          <a:solidFill>
            <a:srgbClr val="FFFF99"/>
          </a:solidFill>
          <a:ln w="9525">
            <a:solidFill>
              <a:srgbClr val="C00000"/>
            </a:solidFill>
            <a:miter lim="800000"/>
            <a:headEnd/>
            <a:tailEnd/>
          </a:ln>
        </p:spPr>
        <p:txBody>
          <a:bodyPr>
            <a:spAutoFit/>
          </a:bodyPr>
          <a:lstStyle/>
          <a:p>
            <a:r>
              <a:rPr lang="hi-IN" sz="2400">
                <a:latin typeface="Arial Unicode MS" pitchFamily="34" charset="-128"/>
                <a:ea typeface="Arial Unicode MS" pitchFamily="34" charset="-128"/>
                <a:cs typeface="Arial Unicode MS" pitchFamily="34" charset="-128"/>
              </a:rPr>
              <a:t>भारत के स्वाधीनता संग्राम में वैष्णव बैरागी संतों का बहुत बड़ा योगदान रहा है। चाहे मुगलों के विरुद्ध आंदोलन हो या अंग्रेजों के विरुद्ध</a:t>
            </a:r>
            <a:r>
              <a:rPr lang="en-US" sz="2400">
                <a:latin typeface="Arial Unicode MS" pitchFamily="34" charset="-128"/>
                <a:ea typeface="Arial Unicode MS" pitchFamily="34" charset="-128"/>
                <a:cs typeface="Arial Unicode MS" pitchFamily="34" charset="-128"/>
              </a:rPr>
              <a:t>, </a:t>
            </a:r>
            <a:r>
              <a:rPr lang="hi-IN" sz="2400">
                <a:latin typeface="Arial Unicode MS" pitchFamily="34" charset="-128"/>
                <a:ea typeface="Arial Unicode MS" pitchFamily="34" charset="-128"/>
                <a:cs typeface="Arial Unicode MS" pitchFamily="34" charset="-128"/>
              </a:rPr>
              <a:t>बैरागी संतों का राष्ट्र प्रेम और वीरता उल्लेखनीय रही है। जैसे कि - </a:t>
            </a:r>
            <a:r>
              <a:rPr lang="en-US" sz="2400">
                <a:latin typeface="Arial Unicode MS" pitchFamily="34" charset="-128"/>
                <a:ea typeface="Arial Unicode MS" pitchFamily="34" charset="-128"/>
                <a:cs typeface="Arial Unicode MS" pitchFamily="34" charset="-128"/>
              </a:rPr>
              <a:t>1857 </a:t>
            </a:r>
            <a:r>
              <a:rPr lang="hi-IN" sz="2400">
                <a:latin typeface="Arial Unicode MS" pitchFamily="34" charset="-128"/>
                <a:ea typeface="Arial Unicode MS" pitchFamily="34" charset="-128"/>
                <a:cs typeface="Arial Unicode MS" pitchFamily="34" charset="-128"/>
              </a:rPr>
              <a:t>की क्रांति में</a:t>
            </a:r>
            <a:r>
              <a:rPr lang="en-US" sz="2400">
                <a:latin typeface="Arial Unicode MS" pitchFamily="34" charset="-128"/>
                <a:ea typeface="Arial Unicode MS" pitchFamily="34" charset="-128"/>
                <a:cs typeface="Arial Unicode MS" pitchFamily="34" charset="-128"/>
              </a:rPr>
              <a:t>, </a:t>
            </a:r>
            <a:r>
              <a:rPr lang="hi-IN" sz="2400">
                <a:latin typeface="Arial Unicode MS" pitchFamily="34" charset="-128"/>
                <a:ea typeface="Arial Unicode MS" pitchFamily="34" charset="-128"/>
                <a:cs typeface="Arial Unicode MS" pitchFamily="34" charset="-128"/>
              </a:rPr>
              <a:t>अंबाला की जेल में सबसे पहले फांसी पर चढ़ने वाले वीर का नाम था </a:t>
            </a:r>
            <a:r>
              <a:rPr lang="hi-IN" sz="2400" b="1">
                <a:latin typeface="Arial Unicode MS" pitchFamily="34" charset="-128"/>
                <a:ea typeface="Arial Unicode MS" pitchFamily="34" charset="-128"/>
                <a:cs typeface="Arial Unicode MS" pitchFamily="34" charset="-128"/>
              </a:rPr>
              <a:t>महंत रामप्रसाद बैरागी</a:t>
            </a:r>
            <a:r>
              <a:rPr lang="hi-IN" sz="2400">
                <a:latin typeface="Arial Unicode MS" pitchFamily="34" charset="-128"/>
                <a:ea typeface="Arial Unicode MS" pitchFamily="34" charset="-128"/>
                <a:cs typeface="Arial Unicode MS" pitchFamily="34" charset="-128"/>
              </a:rPr>
              <a:t>।  </a:t>
            </a:r>
            <a:r>
              <a:rPr lang="en-US" sz="2400">
                <a:latin typeface="Arial Unicode MS" pitchFamily="34" charset="-128"/>
                <a:ea typeface="Arial Unicode MS" pitchFamily="34" charset="-128"/>
                <a:cs typeface="Arial Unicode MS" pitchFamily="34" charset="-128"/>
              </a:rPr>
              <a:t>18 57 </a:t>
            </a:r>
            <a:r>
              <a:rPr lang="hi-IN" sz="2400">
                <a:latin typeface="Arial Unicode MS" pitchFamily="34" charset="-128"/>
                <a:ea typeface="Arial Unicode MS" pitchFamily="34" charset="-128"/>
                <a:cs typeface="Arial Unicode MS" pitchFamily="34" charset="-128"/>
              </a:rPr>
              <a:t>की क्रांति में अंबाला की ही जेल में फांसी पर चढ़ने वाले दूसरे बैरागी संत थे पंजाब के फरीदकोट के निकट डाबरी गांव के </a:t>
            </a:r>
            <a:r>
              <a:rPr lang="hi-IN" sz="2400" b="1">
                <a:latin typeface="Arial Unicode MS" pitchFamily="34" charset="-128"/>
                <a:ea typeface="Arial Unicode MS" pitchFamily="34" charset="-128"/>
                <a:cs typeface="Arial Unicode MS" pitchFamily="34" charset="-128"/>
              </a:rPr>
              <a:t>महंत श्याम दास बैरागी</a:t>
            </a:r>
            <a:r>
              <a:rPr lang="hi-IN" sz="2400">
                <a:latin typeface="Arial Unicode MS" pitchFamily="34" charset="-128"/>
                <a:ea typeface="Arial Unicode MS" pitchFamily="34" charset="-128"/>
                <a:cs typeface="Arial Unicode MS" pitchFamily="34" charset="-128"/>
              </a:rPr>
              <a:t>। जिन्होंने ने डाबरी गांव और आसपास के लोगों को मिलाकर अंग्रेजो के विरुद्ध लड़ने के लिए एक सेना तैयार कर ली थी ।सेना में हिंदू और सिख दोनों ही धर्मों के लोग थे। डाबरी गांव में अंग्रेजी सेना का महंत श्याम दास की अगुवाई वाली सेना ने सशक्त संघर्ष किया। १८५७ की क्रांति में </a:t>
            </a:r>
            <a:r>
              <a:rPr lang="en-US" sz="2400">
                <a:latin typeface="Arial Unicode MS" pitchFamily="34" charset="-128"/>
                <a:ea typeface="Arial Unicode MS" pitchFamily="34" charset="-128"/>
                <a:cs typeface="Arial Unicode MS" pitchFamily="34" charset="-128"/>
              </a:rPr>
              <a:t>, </a:t>
            </a:r>
            <a:r>
              <a:rPr lang="hi-IN" sz="2400">
                <a:latin typeface="Arial Unicode MS" pitchFamily="34" charset="-128"/>
                <a:ea typeface="Arial Unicode MS" pitchFamily="34" charset="-128"/>
                <a:cs typeface="Arial Unicode MS" pitchFamily="34" charset="-128"/>
              </a:rPr>
              <a:t>अपने प्राणों की आहुति देने वाले एक और बैरागी थे हरियाणा के हिसार जिले के हांसी तहसील में रोहनात गांव के </a:t>
            </a:r>
            <a:r>
              <a:rPr lang="hi-IN" sz="2400" b="1">
                <a:latin typeface="Arial Unicode MS" pitchFamily="34" charset="-128"/>
                <a:ea typeface="Arial Unicode MS" pitchFamily="34" charset="-128"/>
                <a:cs typeface="Arial Unicode MS" pitchFamily="34" charset="-128"/>
              </a:rPr>
              <a:t>महंत बीरड दास स्वामी।</a:t>
            </a:r>
            <a:r>
              <a:rPr lang="hi-IN" sz="2400">
                <a:latin typeface="Arial Unicode MS" pitchFamily="34" charset="-128"/>
                <a:ea typeface="Arial Unicode MS" pitchFamily="34" charset="-128"/>
                <a:cs typeface="Arial Unicode MS" pitchFamily="34" charset="-128"/>
              </a:rPr>
              <a:t> इन्होंने इस क्रांति में बढ़-चढ़कर भाग लिया और अंग्रेजों ने उन्हें फांसी की सजा दी।</a:t>
            </a:r>
            <a:endParaRPr lang="en-US" sz="2400">
              <a:latin typeface="Arial Unicode MS" pitchFamily="34" charset="-128"/>
              <a:ea typeface="Arial Unicode MS" pitchFamily="34" charset="-128"/>
              <a:cs typeface="Arial Unicode MS" pitchFamily="34" charset="-128"/>
            </a:endParaRPr>
          </a:p>
          <a:p>
            <a:endParaRPr lang="en-US" sz="200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p:cNvSpPr txBox="1">
            <a:spLocks noChangeArrowheads="1"/>
          </p:cNvSpPr>
          <p:nvPr/>
        </p:nvSpPr>
        <p:spPr bwMode="auto">
          <a:xfrm>
            <a:off x="228600" y="381000"/>
            <a:ext cx="8686800" cy="6248400"/>
          </a:xfrm>
          <a:prstGeom prst="rect">
            <a:avLst/>
          </a:prstGeom>
          <a:solidFill>
            <a:srgbClr val="FFFF99"/>
          </a:solidFill>
          <a:ln w="9525">
            <a:solidFill>
              <a:srgbClr val="C00000"/>
            </a:solidFill>
            <a:miter lim="800000"/>
            <a:headEnd/>
            <a:tailEnd/>
          </a:ln>
        </p:spPr>
        <p:txBody>
          <a:bodyPr>
            <a:spAutoFit/>
          </a:bodyPr>
          <a:lstStyle/>
          <a:p>
            <a:r>
              <a:rPr lang="hi-IN" sz="2000">
                <a:latin typeface="Arial Unicode MS" pitchFamily="34" charset="-128"/>
                <a:ea typeface="Arial Unicode MS" pitchFamily="34" charset="-128"/>
                <a:cs typeface="Arial Unicode MS" pitchFamily="34" charset="-128"/>
              </a:rPr>
              <a:t>इसके अतिरिक्त अयोध्या में बैरागी संतो और मुसलमान फकीरों के बीच धर्म को लेकर हमेशा संघर्ष रहा है। लेकिन राष्ट्र प्रेम का यह अनूठा उदाहरण है कि </a:t>
            </a:r>
            <a:r>
              <a:rPr lang="en-US" sz="2000">
                <a:latin typeface="Arial Unicode MS" pitchFamily="34" charset="-128"/>
                <a:ea typeface="Arial Unicode MS" pitchFamily="34" charset="-128"/>
                <a:cs typeface="Arial Unicode MS" pitchFamily="34" charset="-128"/>
              </a:rPr>
              <a:t>1857 </a:t>
            </a:r>
            <a:r>
              <a:rPr lang="hi-IN" sz="2000">
                <a:latin typeface="Arial Unicode MS" pitchFamily="34" charset="-128"/>
                <a:ea typeface="Arial Unicode MS" pitchFamily="34" charset="-128"/>
                <a:cs typeface="Arial Unicode MS" pitchFamily="34" charset="-128"/>
              </a:rPr>
              <a:t>की क्रांति में अयोध्या </a:t>
            </a:r>
            <a:r>
              <a:rPr lang="hi-IN" sz="2000" b="1">
                <a:latin typeface="Arial Unicode MS" pitchFamily="34" charset="-128"/>
                <a:ea typeface="Arial Unicode MS" pitchFamily="34" charset="-128"/>
                <a:cs typeface="Arial Unicode MS" pitchFamily="34" charset="-128"/>
              </a:rPr>
              <a:t>में महंत रामदास</a:t>
            </a:r>
            <a:r>
              <a:rPr lang="en-US" sz="2000">
                <a:latin typeface="Arial Unicode MS" pitchFamily="34" charset="-128"/>
                <a:ea typeface="Arial Unicode MS" pitchFamily="34" charset="-128"/>
                <a:cs typeface="Arial Unicode MS" pitchFamily="34" charset="-128"/>
              </a:rPr>
              <a:t>, </a:t>
            </a:r>
            <a:r>
              <a:rPr lang="hi-IN" sz="2000">
                <a:latin typeface="Arial Unicode MS" pitchFamily="34" charset="-128"/>
                <a:ea typeface="Arial Unicode MS" pitchFamily="34" charset="-128"/>
                <a:cs typeface="Arial Unicode MS" pitchFamily="34" charset="-128"/>
              </a:rPr>
              <a:t>मौलवी आमिर अली</a:t>
            </a:r>
            <a:r>
              <a:rPr lang="en-US" sz="2000">
                <a:latin typeface="Arial Unicode MS" pitchFamily="34" charset="-128"/>
                <a:ea typeface="Arial Unicode MS" pitchFamily="34" charset="-128"/>
                <a:cs typeface="Arial Unicode MS" pitchFamily="34" charset="-128"/>
              </a:rPr>
              <a:t>, </a:t>
            </a:r>
            <a:r>
              <a:rPr lang="hi-IN" sz="2000">
                <a:latin typeface="Arial Unicode MS" pitchFamily="34" charset="-128"/>
                <a:ea typeface="Arial Unicode MS" pitchFamily="34" charset="-128"/>
                <a:cs typeface="Arial Unicode MS" pitchFamily="34" charset="-128"/>
              </a:rPr>
              <a:t>शंभू प्रसाद शुक्ला और अच्छे खान ने अंग्रेजो के विरूद्ध बगावत की और इन चारों को ही एक साथ फांसी पर लटका दिया गया। महंत रामदास</a:t>
            </a:r>
            <a:r>
              <a:rPr lang="en-US" sz="2000">
                <a:latin typeface="Arial Unicode MS" pitchFamily="34" charset="-128"/>
                <a:ea typeface="Arial Unicode MS" pitchFamily="34" charset="-128"/>
                <a:cs typeface="Arial Unicode MS" pitchFamily="34" charset="-128"/>
              </a:rPr>
              <a:t>, </a:t>
            </a:r>
            <a:r>
              <a:rPr lang="hi-IN" sz="2000">
                <a:latin typeface="Arial Unicode MS" pitchFamily="34" charset="-128"/>
                <a:ea typeface="Arial Unicode MS" pitchFamily="34" charset="-128"/>
                <a:cs typeface="Arial Unicode MS" pitchFamily="34" charset="-128"/>
              </a:rPr>
              <a:t>निर्मोही अखाड़े के बैरागी संत थे और उन्होंने न केवल साधु संतों बल्कि आम जनता को भी अंग्रेजो के खिलाफ स्वाधीनता हेतु जंग करने के लिए प्रेरित किया। </a:t>
            </a:r>
            <a:r>
              <a:rPr lang="en-US" sz="2000">
                <a:latin typeface="Arial Unicode MS" pitchFamily="34" charset="-128"/>
                <a:ea typeface="Arial Unicode MS" pitchFamily="34" charset="-128"/>
                <a:cs typeface="Arial Unicode MS" pitchFamily="34" charset="-128"/>
              </a:rPr>
              <a:t>1857 </a:t>
            </a:r>
            <a:r>
              <a:rPr lang="hi-IN" sz="2000">
                <a:latin typeface="Arial Unicode MS" pitchFamily="34" charset="-128"/>
                <a:ea typeface="Arial Unicode MS" pitchFamily="34" charset="-128"/>
                <a:cs typeface="Arial Unicode MS" pitchFamily="34" charset="-128"/>
              </a:rPr>
              <a:t>की क्रांति में फांसी पर चढ़ने वाले इन चार बैरागी महंतो के अतिरिक्त</a:t>
            </a:r>
            <a:r>
              <a:rPr lang="en-US" sz="2000">
                <a:latin typeface="Arial Unicode MS" pitchFamily="34" charset="-128"/>
                <a:ea typeface="Arial Unicode MS" pitchFamily="34" charset="-128"/>
                <a:cs typeface="Arial Unicode MS" pitchFamily="34" charset="-128"/>
              </a:rPr>
              <a:t>, </a:t>
            </a:r>
            <a:r>
              <a:rPr lang="hi-IN" sz="2000">
                <a:latin typeface="Arial Unicode MS" pitchFamily="34" charset="-128"/>
                <a:ea typeface="Arial Unicode MS" pitchFamily="34" charset="-128"/>
                <a:cs typeface="Arial Unicode MS" pitchFamily="34" charset="-128"/>
              </a:rPr>
              <a:t>ग्वालियर के </a:t>
            </a:r>
            <a:r>
              <a:rPr lang="hi-IN" sz="2000" b="1">
                <a:latin typeface="Arial Unicode MS" pitchFamily="34" charset="-128"/>
                <a:ea typeface="Arial Unicode MS" pitchFamily="34" charset="-128"/>
                <a:cs typeface="Arial Unicode MS" pitchFamily="34" charset="-128"/>
              </a:rPr>
              <a:t>महंत गंगा दास बैरागी </a:t>
            </a:r>
            <a:r>
              <a:rPr lang="hi-IN" sz="2000">
                <a:latin typeface="Arial Unicode MS" pitchFamily="34" charset="-128"/>
                <a:ea typeface="Arial Unicode MS" pitchFamily="34" charset="-128"/>
                <a:cs typeface="Arial Unicode MS" pitchFamily="34" charset="-128"/>
              </a:rPr>
              <a:t>का नाम भी आजादी की लडाई में सवर्ण अक्षरों में लिखा गया है। जो </a:t>
            </a:r>
            <a:r>
              <a:rPr lang="en-US" sz="2000">
                <a:latin typeface="Arial Unicode MS" pitchFamily="34" charset="-128"/>
                <a:ea typeface="Arial Unicode MS" pitchFamily="34" charset="-128"/>
                <a:cs typeface="Arial Unicode MS" pitchFamily="34" charset="-128"/>
              </a:rPr>
              <a:t>52 </a:t>
            </a:r>
            <a:r>
              <a:rPr lang="hi-IN" sz="2000">
                <a:latin typeface="Arial Unicode MS" pitchFamily="34" charset="-128"/>
                <a:ea typeface="Arial Unicode MS" pitchFamily="34" charset="-128"/>
                <a:cs typeface="Arial Unicode MS" pitchFamily="34" charset="-128"/>
              </a:rPr>
              <a:t>बैरागी द्वारों में से एक</a:t>
            </a:r>
            <a:r>
              <a:rPr lang="en-US" sz="2000">
                <a:latin typeface="Arial Unicode MS" pitchFamily="34" charset="-128"/>
                <a:ea typeface="Arial Unicode MS" pitchFamily="34" charset="-128"/>
                <a:cs typeface="Arial Unicode MS" pitchFamily="34" charset="-128"/>
              </a:rPr>
              <a:t>, </a:t>
            </a:r>
            <a:r>
              <a:rPr lang="hi-IN" sz="2000">
                <a:latin typeface="Arial Unicode MS" pitchFamily="34" charset="-128"/>
                <a:ea typeface="Arial Unicode MS" pitchFamily="34" charset="-128"/>
                <a:cs typeface="Arial Unicode MS" pitchFamily="34" charset="-128"/>
              </a:rPr>
              <a:t>पूर्ण बैराठी द्वारे के गद्दी नशीन महंत थे। झांसी की रानी लक्ष्मीबाई के वे आध्यात्मिक गुरु थे । आखिरी वक्त में रानी झांसी ने महंत गंगा दास जी से निवेदन किया कि उनके मृत शरीर को भी अंग्रेजों को ना दिया जाए और उनके प्राण त्याग के तुरंत बाद उनका अंतिम संस्कार कर दिया जाए। रानी झांसी के शव</a:t>
            </a:r>
            <a:r>
              <a:rPr lang="en-US" sz="2000">
                <a:latin typeface="Arial Unicode MS" pitchFamily="34" charset="-128"/>
                <a:ea typeface="Arial Unicode MS" pitchFamily="34" charset="-128"/>
                <a:cs typeface="Arial Unicode MS" pitchFamily="34" charset="-128"/>
              </a:rPr>
              <a:t>  </a:t>
            </a:r>
            <a:r>
              <a:rPr lang="hi-IN" sz="2000">
                <a:latin typeface="Arial Unicode MS" pitchFamily="34" charset="-128"/>
                <a:ea typeface="Arial Unicode MS" pitchFamily="34" charset="-128"/>
                <a:cs typeface="Arial Unicode MS" pitchFamily="34" charset="-128"/>
              </a:rPr>
              <a:t>की रक्षा करने के लिए उस वक्त गंगा दास जी की कुटिया पर </a:t>
            </a:r>
            <a:r>
              <a:rPr lang="en-US" sz="2000">
                <a:latin typeface="Arial Unicode MS" pitchFamily="34" charset="-128"/>
                <a:ea typeface="Arial Unicode MS" pitchFamily="34" charset="-128"/>
                <a:cs typeface="Arial Unicode MS" pitchFamily="34" charset="-128"/>
              </a:rPr>
              <a:t>12 </a:t>
            </a:r>
            <a:r>
              <a:rPr lang="hi-IN" sz="2000">
                <a:latin typeface="Arial Unicode MS" pitchFamily="34" charset="-128"/>
                <a:ea typeface="Arial Unicode MS" pitchFamily="34" charset="-128"/>
                <a:cs typeface="Arial Unicode MS" pitchFamily="34" charset="-128"/>
              </a:rPr>
              <a:t>सौ बैरागी संत सैनिकों की एक पूरा समूह उपस्थित था। निर्मोही अखाड़े की इस जमात ने रानी झांसी के मृत शरीर की रक्षा हेतु अंग्रेजों से सघन संघर्ष  किया जिसमें </a:t>
            </a:r>
            <a:r>
              <a:rPr lang="en-US" sz="2000">
                <a:latin typeface="Arial Unicode MS" pitchFamily="34" charset="-128"/>
                <a:ea typeface="Arial Unicode MS" pitchFamily="34" charset="-128"/>
                <a:cs typeface="Arial Unicode MS" pitchFamily="34" charset="-128"/>
              </a:rPr>
              <a:t>745 </a:t>
            </a:r>
            <a:r>
              <a:rPr lang="hi-IN" sz="2000">
                <a:latin typeface="Arial Unicode MS" pitchFamily="34" charset="-128"/>
                <a:ea typeface="Arial Unicode MS" pitchFamily="34" charset="-128"/>
                <a:cs typeface="Arial Unicode MS" pitchFamily="34" charset="-128"/>
              </a:rPr>
              <a:t>बैरागी संत शहीद हो गए। महंत गंगा दास की कुटिया को तोड़ कर रानी झांसी के लिए चिता बनाई गई और महंत गंगा दास जी ने स्वयं अपने हाथों से रानी लक्ष्मीबाई का अंतिम संस्कार किया। </a:t>
            </a:r>
            <a:endParaRPr lang="en-US" sz="2000">
              <a:latin typeface="Arial Unicode MS" pitchFamily="34" charset="-128"/>
              <a:ea typeface="Arial Unicode MS" pitchFamily="34" charset="-128"/>
              <a:cs typeface="Arial Unicode MS" pitchFamily="34" charset="-128"/>
            </a:endParaRPr>
          </a:p>
          <a:p>
            <a:r>
              <a:rPr lang="hi-IN" sz="2000">
                <a:latin typeface="Arial Unicode MS" pitchFamily="34" charset="-128"/>
                <a:ea typeface="Arial Unicode MS" pitchFamily="34" charset="-128"/>
                <a:cs typeface="Arial Unicode MS" pitchFamily="34" charset="-128"/>
              </a:rPr>
              <a:t>इस प्रकार बैरागी सम्प्रदाय का इतिहास, साहित्य, प्रथाओं एवम् दर्शन के विषय विद्वानों द्वारा गम्भीर शोध की अपेक्षा रखता है ताकि बैरागी सम्प्रदाय को इतिहास को  वह सम्मान प्राप्त हो जिसके वह अधिकारी हैं। आप अपने विषय विद्वान हैं अतः आपकी उपस्थिति सादर अपेक्षित है। </a:t>
            </a:r>
            <a:endParaRPr lang="en-US" sz="2000">
              <a:latin typeface="Arial Unicode MS" pitchFamily="34" charset="-128"/>
              <a:ea typeface="Arial Unicode MS" pitchFamily="34" charset="-128"/>
              <a:cs typeface="Arial Unicode MS" pitchFamily="34" charset="-128"/>
            </a:endParaRPr>
          </a:p>
          <a:p>
            <a:endParaRPr lang="en-US" sz="200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2438400" cy="6740307"/>
          </a:xfrm>
          <a:prstGeom prst="rect">
            <a:avLst/>
          </a:prstGeom>
          <a:noFill/>
          <a:ln>
            <a:solidFill>
              <a:srgbClr val="C00000"/>
            </a:solidFill>
          </a:ln>
        </p:spPr>
        <p:txBody>
          <a:bodyPr wrap="square" rtlCol="0">
            <a:spAutoFit/>
          </a:bodyPr>
          <a:lstStyle/>
          <a:p>
            <a:r>
              <a:rPr lang="hi-IN" sz="1600" dirty="0">
                <a:latin typeface="Arial Unicode MS" pitchFamily="34" charset="-128"/>
                <a:ea typeface="Arial Unicode MS" pitchFamily="34" charset="-128"/>
                <a:cs typeface="Arial Unicode MS" pitchFamily="34" charset="-128"/>
              </a:rPr>
              <a:t>पंच नदीर तीरे,</a:t>
            </a:r>
            <a:r>
              <a:rPr lang="hi-IN" sz="1600" dirty="0" smtClean="0">
                <a:latin typeface="Arial Unicode MS" pitchFamily="34" charset="-128"/>
                <a:ea typeface="Arial Unicode MS" pitchFamily="34" charset="-128"/>
                <a:cs typeface="Arial Unicode MS" pitchFamily="34" charset="-128"/>
              </a:rPr>
              <a:t/>
            </a:r>
            <a:br>
              <a:rPr lang="hi-IN" sz="1600" dirty="0" smtClean="0">
                <a:latin typeface="Arial Unicode MS" pitchFamily="34" charset="-128"/>
                <a:ea typeface="Arial Unicode MS" pitchFamily="34" charset="-128"/>
                <a:cs typeface="Arial Unicode MS" pitchFamily="34" charset="-128"/>
              </a:rPr>
            </a:br>
            <a:r>
              <a:rPr lang="hi-IN" sz="1600" dirty="0">
                <a:latin typeface="Arial Unicode MS" pitchFamily="34" charset="-128"/>
                <a:ea typeface="Arial Unicode MS" pitchFamily="34" charset="-128"/>
                <a:cs typeface="Arial Unicode MS" pitchFamily="34" charset="-128"/>
              </a:rPr>
              <a:t>वेणी पकैया शिरे</a:t>
            </a:r>
            <a:r>
              <a:rPr lang="hi-IN" sz="1600" dirty="0" smtClean="0">
                <a:latin typeface="Arial Unicode MS" pitchFamily="34" charset="-128"/>
                <a:ea typeface="Arial Unicode MS" pitchFamily="34" charset="-128"/>
                <a:cs typeface="Arial Unicode MS" pitchFamily="34" charset="-128"/>
              </a:rPr>
              <a:t/>
            </a:r>
            <a:br>
              <a:rPr lang="hi-IN" sz="1600" dirty="0" smtClean="0">
                <a:latin typeface="Arial Unicode MS" pitchFamily="34" charset="-128"/>
                <a:ea typeface="Arial Unicode MS" pitchFamily="34" charset="-128"/>
                <a:cs typeface="Arial Unicode MS" pitchFamily="34" charset="-128"/>
              </a:rPr>
            </a:br>
            <a:r>
              <a:rPr lang="hi-IN" sz="1600" dirty="0">
                <a:latin typeface="Arial Unicode MS" pitchFamily="34" charset="-128"/>
                <a:ea typeface="Arial Unicode MS" pitchFamily="34" charset="-128"/>
                <a:cs typeface="Arial Unicode MS" pitchFamily="34" charset="-128"/>
              </a:rPr>
              <a:t>देखिते देखिते गुरुर मन्त्रे</a:t>
            </a:r>
            <a:r>
              <a:rPr lang="hi-IN" sz="1600" dirty="0" smtClean="0">
                <a:latin typeface="Arial Unicode MS" pitchFamily="34" charset="-128"/>
                <a:ea typeface="Arial Unicode MS" pitchFamily="34" charset="-128"/>
                <a:cs typeface="Arial Unicode MS" pitchFamily="34" charset="-128"/>
              </a:rPr>
              <a:t/>
            </a:r>
            <a:br>
              <a:rPr lang="hi-IN" sz="1600" dirty="0" smtClean="0">
                <a:latin typeface="Arial Unicode MS" pitchFamily="34" charset="-128"/>
                <a:ea typeface="Arial Unicode MS" pitchFamily="34" charset="-128"/>
                <a:cs typeface="Arial Unicode MS" pitchFamily="34" charset="-128"/>
              </a:rPr>
            </a:br>
            <a:r>
              <a:rPr lang="hi-IN" sz="1600" dirty="0">
                <a:latin typeface="Arial Unicode MS" pitchFamily="34" charset="-128"/>
                <a:ea typeface="Arial Unicode MS" pitchFamily="34" charset="-128"/>
                <a:cs typeface="Arial Unicode MS" pitchFamily="34" charset="-128"/>
              </a:rPr>
              <a:t>जागिया उठिछे सिख</a:t>
            </a:r>
            <a:r>
              <a:rPr lang="hi-IN" sz="1600" dirty="0" smtClean="0">
                <a:latin typeface="Arial Unicode MS" pitchFamily="34" charset="-128"/>
                <a:ea typeface="Arial Unicode MS" pitchFamily="34" charset="-128"/>
                <a:cs typeface="Arial Unicode MS" pitchFamily="34" charset="-128"/>
              </a:rPr>
              <a:t/>
            </a:r>
            <a:br>
              <a:rPr lang="hi-IN" sz="1600" dirty="0" smtClean="0">
                <a:latin typeface="Arial Unicode MS" pitchFamily="34" charset="-128"/>
                <a:ea typeface="Arial Unicode MS" pitchFamily="34" charset="-128"/>
                <a:cs typeface="Arial Unicode MS" pitchFamily="34" charset="-128"/>
              </a:rPr>
            </a:br>
            <a:r>
              <a:rPr lang="hi-IN" sz="1600" dirty="0">
                <a:latin typeface="Arial Unicode MS" pitchFamily="34" charset="-128"/>
                <a:ea typeface="Arial Unicode MS" pitchFamily="34" charset="-128"/>
                <a:cs typeface="Arial Unicode MS" pitchFamily="34" charset="-128"/>
              </a:rPr>
              <a:t>निर्मम निर्भीक..  </a:t>
            </a:r>
            <a:r>
              <a:rPr lang="hi-IN" sz="1600" dirty="0" smtClean="0">
                <a:latin typeface="Arial Unicode MS" pitchFamily="34" charset="-128"/>
                <a:ea typeface="Arial Unicode MS" pitchFamily="34" charset="-128"/>
                <a:cs typeface="Arial Unicode MS" pitchFamily="34" charset="-128"/>
              </a:rPr>
              <a:t/>
            </a:r>
            <a:br>
              <a:rPr lang="hi-IN" sz="1600" dirty="0" smtClean="0">
                <a:latin typeface="Arial Unicode MS" pitchFamily="34" charset="-128"/>
                <a:ea typeface="Arial Unicode MS" pitchFamily="34" charset="-128"/>
                <a:cs typeface="Arial Unicode MS" pitchFamily="34" charset="-128"/>
              </a:rPr>
            </a:br>
            <a:r>
              <a:rPr lang="hi-IN" sz="1600" dirty="0" smtClean="0">
                <a:latin typeface="Arial Unicode MS" pitchFamily="34" charset="-128"/>
                <a:ea typeface="Arial Unicode MS" pitchFamily="34" charset="-128"/>
                <a:cs typeface="Arial Unicode MS" pitchFamily="34" charset="-128"/>
              </a:rPr>
              <a:t/>
            </a:r>
            <a:br>
              <a:rPr lang="hi-IN" sz="1600" dirty="0" smtClean="0">
                <a:latin typeface="Arial Unicode MS" pitchFamily="34" charset="-128"/>
                <a:ea typeface="Arial Unicode MS" pitchFamily="34" charset="-128"/>
                <a:cs typeface="Arial Unicode MS" pitchFamily="34" charset="-128"/>
              </a:rPr>
            </a:br>
            <a:r>
              <a:rPr lang="hi-IN" sz="1600" dirty="0">
                <a:latin typeface="Arial Unicode MS" pitchFamily="34" charset="-128"/>
                <a:ea typeface="Arial Unicode MS" pitchFamily="34" charset="-128"/>
                <a:cs typeface="Arial Unicode MS" pitchFamily="34" charset="-128"/>
              </a:rPr>
              <a:t>हजार कंठे गुरुजीर जय</a:t>
            </a:r>
            <a:r>
              <a:rPr lang="hi-IN" sz="1600" dirty="0" smtClean="0">
                <a:latin typeface="Arial Unicode MS" pitchFamily="34" charset="-128"/>
                <a:ea typeface="Arial Unicode MS" pitchFamily="34" charset="-128"/>
                <a:cs typeface="Arial Unicode MS" pitchFamily="34" charset="-128"/>
              </a:rPr>
              <a:t/>
            </a:r>
            <a:br>
              <a:rPr lang="hi-IN" sz="1600" dirty="0" smtClean="0">
                <a:latin typeface="Arial Unicode MS" pitchFamily="34" charset="-128"/>
                <a:ea typeface="Arial Unicode MS" pitchFamily="34" charset="-128"/>
                <a:cs typeface="Arial Unicode MS" pitchFamily="34" charset="-128"/>
              </a:rPr>
            </a:br>
            <a:r>
              <a:rPr lang="hi-IN" sz="1600" dirty="0">
                <a:latin typeface="Arial Unicode MS" pitchFamily="34" charset="-128"/>
                <a:ea typeface="Arial Unicode MS" pitchFamily="34" charset="-128"/>
                <a:cs typeface="Arial Unicode MS" pitchFamily="34" charset="-128"/>
              </a:rPr>
              <a:t>ध्वनिया तुलिछे दिक्</a:t>
            </a:r>
            <a:r>
              <a:rPr lang="hi-IN" sz="1600" dirty="0" smtClean="0">
                <a:latin typeface="Arial Unicode MS" pitchFamily="34" charset="-128"/>
                <a:ea typeface="Arial Unicode MS" pitchFamily="34" charset="-128"/>
                <a:cs typeface="Arial Unicode MS" pitchFamily="34" charset="-128"/>
              </a:rPr>
              <a:t/>
            </a:r>
            <a:br>
              <a:rPr lang="hi-IN" sz="1600" dirty="0" smtClean="0">
                <a:latin typeface="Arial Unicode MS" pitchFamily="34" charset="-128"/>
                <a:ea typeface="Arial Unicode MS" pitchFamily="34" charset="-128"/>
                <a:cs typeface="Arial Unicode MS" pitchFamily="34" charset="-128"/>
              </a:rPr>
            </a:br>
            <a:r>
              <a:rPr lang="hi-IN" sz="1600" dirty="0">
                <a:latin typeface="Arial Unicode MS" pitchFamily="34" charset="-128"/>
                <a:ea typeface="Arial Unicode MS" pitchFamily="34" charset="-128"/>
                <a:cs typeface="Arial Unicode MS" pitchFamily="34" charset="-128"/>
              </a:rPr>
              <a:t>नूतन जागिया शिख </a:t>
            </a:r>
            <a:r>
              <a:rPr lang="hi-IN" sz="1600" dirty="0" smtClean="0">
                <a:latin typeface="Arial Unicode MS" pitchFamily="34" charset="-128"/>
                <a:ea typeface="Arial Unicode MS" pitchFamily="34" charset="-128"/>
                <a:cs typeface="Arial Unicode MS" pitchFamily="34" charset="-128"/>
              </a:rPr>
              <a:t/>
            </a:r>
            <a:br>
              <a:rPr lang="hi-IN" sz="1600" dirty="0" smtClean="0">
                <a:latin typeface="Arial Unicode MS" pitchFamily="34" charset="-128"/>
                <a:ea typeface="Arial Unicode MS" pitchFamily="34" charset="-128"/>
                <a:cs typeface="Arial Unicode MS" pitchFamily="34" charset="-128"/>
              </a:rPr>
            </a:br>
            <a:r>
              <a:rPr lang="hi-IN" sz="1600" dirty="0">
                <a:latin typeface="Arial Unicode MS" pitchFamily="34" charset="-128"/>
                <a:ea typeface="Arial Unicode MS" pitchFamily="34" charset="-128"/>
                <a:cs typeface="Arial Unicode MS" pitchFamily="34" charset="-128"/>
              </a:rPr>
              <a:t>नूतन उषार सुर्येर पाने</a:t>
            </a:r>
            <a:r>
              <a:rPr lang="hi-IN" sz="1600" dirty="0" smtClean="0">
                <a:latin typeface="Arial Unicode MS" pitchFamily="34" charset="-128"/>
                <a:ea typeface="Arial Unicode MS" pitchFamily="34" charset="-128"/>
                <a:cs typeface="Arial Unicode MS" pitchFamily="34" charset="-128"/>
              </a:rPr>
              <a:t/>
            </a:r>
            <a:br>
              <a:rPr lang="hi-IN" sz="1600" dirty="0" smtClean="0">
                <a:latin typeface="Arial Unicode MS" pitchFamily="34" charset="-128"/>
                <a:ea typeface="Arial Unicode MS" pitchFamily="34" charset="-128"/>
                <a:cs typeface="Arial Unicode MS" pitchFamily="34" charset="-128"/>
              </a:rPr>
            </a:br>
            <a:r>
              <a:rPr lang="hi-IN" sz="1600" dirty="0">
                <a:latin typeface="Arial Unicode MS" pitchFamily="34" charset="-128"/>
                <a:ea typeface="Arial Unicode MS" pitchFamily="34" charset="-128"/>
                <a:cs typeface="Arial Unicode MS" pitchFamily="34" charset="-128"/>
              </a:rPr>
              <a:t>चाहिलो निर्निमिख...</a:t>
            </a:r>
            <a:r>
              <a:rPr lang="hi-IN" sz="1600" dirty="0" smtClean="0">
                <a:latin typeface="Arial Unicode MS" pitchFamily="34" charset="-128"/>
                <a:ea typeface="Arial Unicode MS" pitchFamily="34" charset="-128"/>
                <a:cs typeface="Arial Unicode MS" pitchFamily="34" charset="-128"/>
              </a:rPr>
              <a:t/>
            </a:r>
            <a:br>
              <a:rPr lang="hi-IN" sz="1600" dirty="0" smtClean="0">
                <a:latin typeface="Arial Unicode MS" pitchFamily="34" charset="-128"/>
                <a:ea typeface="Arial Unicode MS" pitchFamily="34" charset="-128"/>
                <a:cs typeface="Arial Unicode MS" pitchFamily="34" charset="-128"/>
              </a:rPr>
            </a:br>
            <a:r>
              <a:rPr lang="hi-IN" sz="1600" dirty="0" smtClean="0">
                <a:latin typeface="Arial Unicode MS" pitchFamily="34" charset="-128"/>
                <a:ea typeface="Arial Unicode MS" pitchFamily="34" charset="-128"/>
                <a:cs typeface="Arial Unicode MS" pitchFamily="34" charset="-128"/>
              </a:rPr>
              <a:t/>
            </a:r>
            <a:br>
              <a:rPr lang="hi-IN" sz="1600" dirty="0" smtClean="0">
                <a:latin typeface="Arial Unicode MS" pitchFamily="34" charset="-128"/>
                <a:ea typeface="Arial Unicode MS" pitchFamily="34" charset="-128"/>
                <a:cs typeface="Arial Unicode MS" pitchFamily="34" charset="-128"/>
              </a:rPr>
            </a:br>
            <a:r>
              <a:rPr lang="hi-IN" sz="1600" dirty="0">
                <a:latin typeface="Arial Unicode MS" pitchFamily="34" charset="-128"/>
                <a:ea typeface="Arial Unicode MS" pitchFamily="34" charset="-128"/>
                <a:cs typeface="Arial Unicode MS" pitchFamily="34" charset="-128"/>
              </a:rPr>
              <a:t>अलख निरंजन</a:t>
            </a:r>
            <a:r>
              <a:rPr lang="hi-IN" sz="1600" dirty="0" smtClean="0">
                <a:latin typeface="Arial Unicode MS" pitchFamily="34" charset="-128"/>
                <a:ea typeface="Arial Unicode MS" pitchFamily="34" charset="-128"/>
                <a:cs typeface="Arial Unicode MS" pitchFamily="34" charset="-128"/>
              </a:rPr>
              <a:t/>
            </a:r>
            <a:br>
              <a:rPr lang="hi-IN" sz="1600" dirty="0" smtClean="0">
                <a:latin typeface="Arial Unicode MS" pitchFamily="34" charset="-128"/>
                <a:ea typeface="Arial Unicode MS" pitchFamily="34" charset="-128"/>
                <a:cs typeface="Arial Unicode MS" pitchFamily="34" charset="-128"/>
              </a:rPr>
            </a:br>
            <a:r>
              <a:rPr lang="hi-IN" sz="1600" dirty="0">
                <a:latin typeface="Arial Unicode MS" pitchFamily="34" charset="-128"/>
                <a:ea typeface="Arial Unicode MS" pitchFamily="34" charset="-128"/>
                <a:cs typeface="Arial Unicode MS" pitchFamily="34" charset="-128"/>
              </a:rPr>
              <a:t>महारब उठे, बंधन टूटे</a:t>
            </a:r>
            <a:r>
              <a:rPr lang="hi-IN" sz="1600" dirty="0" smtClean="0">
                <a:latin typeface="Arial Unicode MS" pitchFamily="34" charset="-128"/>
                <a:ea typeface="Arial Unicode MS" pitchFamily="34" charset="-128"/>
                <a:cs typeface="Arial Unicode MS" pitchFamily="34" charset="-128"/>
              </a:rPr>
              <a:t/>
            </a:r>
            <a:br>
              <a:rPr lang="hi-IN" sz="1600" dirty="0" smtClean="0">
                <a:latin typeface="Arial Unicode MS" pitchFamily="34" charset="-128"/>
                <a:ea typeface="Arial Unicode MS" pitchFamily="34" charset="-128"/>
                <a:cs typeface="Arial Unicode MS" pitchFamily="34" charset="-128"/>
              </a:rPr>
            </a:br>
            <a:r>
              <a:rPr lang="hi-IN" sz="1600" dirty="0">
                <a:latin typeface="Arial Unicode MS" pitchFamily="34" charset="-128"/>
                <a:ea typeface="Arial Unicode MS" pitchFamily="34" charset="-128"/>
                <a:cs typeface="Arial Unicode MS" pitchFamily="34" charset="-128"/>
              </a:rPr>
              <a:t>करे भयभंजन</a:t>
            </a:r>
            <a:r>
              <a:rPr lang="hi-IN" sz="1600" dirty="0" smtClean="0">
                <a:latin typeface="Arial Unicode MS" pitchFamily="34" charset="-128"/>
                <a:ea typeface="Arial Unicode MS" pitchFamily="34" charset="-128"/>
                <a:cs typeface="Arial Unicode MS" pitchFamily="34" charset="-128"/>
              </a:rPr>
              <a:t/>
            </a:r>
            <a:br>
              <a:rPr lang="hi-IN" sz="1600" dirty="0" smtClean="0">
                <a:latin typeface="Arial Unicode MS" pitchFamily="34" charset="-128"/>
                <a:ea typeface="Arial Unicode MS" pitchFamily="34" charset="-128"/>
                <a:cs typeface="Arial Unicode MS" pitchFamily="34" charset="-128"/>
              </a:rPr>
            </a:br>
            <a:r>
              <a:rPr lang="hi-IN" sz="1600" dirty="0">
                <a:latin typeface="Arial Unicode MS" pitchFamily="34" charset="-128"/>
                <a:ea typeface="Arial Unicode MS" pitchFamily="34" charset="-128"/>
                <a:cs typeface="Arial Unicode MS" pitchFamily="34" charset="-128"/>
              </a:rPr>
              <a:t>वक्षेर पाशे घनउल्हासे</a:t>
            </a:r>
            <a:r>
              <a:rPr lang="hi-IN" sz="1600" dirty="0" smtClean="0">
                <a:latin typeface="Arial Unicode MS" pitchFamily="34" charset="-128"/>
                <a:ea typeface="Arial Unicode MS" pitchFamily="34" charset="-128"/>
                <a:cs typeface="Arial Unicode MS" pitchFamily="34" charset="-128"/>
              </a:rPr>
              <a:t/>
            </a:r>
            <a:br>
              <a:rPr lang="hi-IN" sz="1600" dirty="0" smtClean="0">
                <a:latin typeface="Arial Unicode MS" pitchFamily="34" charset="-128"/>
                <a:ea typeface="Arial Unicode MS" pitchFamily="34" charset="-128"/>
                <a:cs typeface="Arial Unicode MS" pitchFamily="34" charset="-128"/>
              </a:rPr>
            </a:br>
            <a:r>
              <a:rPr lang="hi-IN" sz="1600" dirty="0">
                <a:latin typeface="Arial Unicode MS" pitchFamily="34" charset="-128"/>
                <a:ea typeface="Arial Unicode MS" pitchFamily="34" charset="-128"/>
                <a:cs typeface="Arial Unicode MS" pitchFamily="34" charset="-128"/>
              </a:rPr>
              <a:t>असी बाजे झनझन</a:t>
            </a:r>
            <a:r>
              <a:rPr lang="hi-IN" sz="1600" dirty="0" smtClean="0">
                <a:latin typeface="Arial Unicode MS" pitchFamily="34" charset="-128"/>
                <a:ea typeface="Arial Unicode MS" pitchFamily="34" charset="-128"/>
                <a:cs typeface="Arial Unicode MS" pitchFamily="34" charset="-128"/>
              </a:rPr>
              <a:t/>
            </a:r>
            <a:br>
              <a:rPr lang="hi-IN" sz="1600" dirty="0" smtClean="0">
                <a:latin typeface="Arial Unicode MS" pitchFamily="34" charset="-128"/>
                <a:ea typeface="Arial Unicode MS" pitchFamily="34" charset="-128"/>
                <a:cs typeface="Arial Unicode MS" pitchFamily="34" charset="-128"/>
              </a:rPr>
            </a:br>
            <a:r>
              <a:rPr lang="hi-IN" sz="1600" dirty="0">
                <a:latin typeface="Arial Unicode MS" pitchFamily="34" charset="-128"/>
                <a:ea typeface="Arial Unicode MS" pitchFamily="34" charset="-128"/>
                <a:cs typeface="Arial Unicode MS" pitchFamily="34" charset="-128"/>
              </a:rPr>
              <a:t>पंजाब आजी गरजी उठिला</a:t>
            </a:r>
            <a:r>
              <a:rPr lang="hi-IN" sz="1600" dirty="0" smtClean="0">
                <a:latin typeface="Arial Unicode MS" pitchFamily="34" charset="-128"/>
                <a:ea typeface="Arial Unicode MS" pitchFamily="34" charset="-128"/>
                <a:cs typeface="Arial Unicode MS" pitchFamily="34" charset="-128"/>
              </a:rPr>
              <a:t/>
            </a:r>
            <a:br>
              <a:rPr lang="hi-IN" sz="1600" dirty="0" smtClean="0">
                <a:latin typeface="Arial Unicode MS" pitchFamily="34" charset="-128"/>
                <a:ea typeface="Arial Unicode MS" pitchFamily="34" charset="-128"/>
                <a:cs typeface="Arial Unicode MS" pitchFamily="34" charset="-128"/>
              </a:rPr>
            </a:br>
            <a:r>
              <a:rPr lang="hi-IN" sz="1600" dirty="0">
                <a:latin typeface="Arial Unicode MS" pitchFamily="34" charset="-128"/>
                <a:ea typeface="Arial Unicode MS" pitchFamily="34" charset="-128"/>
                <a:cs typeface="Arial Unicode MS" pitchFamily="34" charset="-128"/>
              </a:rPr>
              <a:t>अलख निरंजन</a:t>
            </a:r>
            <a:r>
              <a:rPr lang="hi-IN" sz="1600" dirty="0" smtClean="0">
                <a:latin typeface="Arial Unicode MS" pitchFamily="34" charset="-128"/>
                <a:ea typeface="Arial Unicode MS" pitchFamily="34" charset="-128"/>
                <a:cs typeface="Arial Unicode MS" pitchFamily="34" charset="-128"/>
              </a:rPr>
              <a:t>...</a:t>
            </a:r>
            <a:endParaRPr lang="en-US" sz="1600" dirty="0" smtClean="0">
              <a:latin typeface="Arial Unicode MS" pitchFamily="34" charset="-128"/>
              <a:ea typeface="Arial Unicode MS" pitchFamily="34" charset="-128"/>
              <a:cs typeface="Arial Unicode MS" pitchFamily="34" charset="-128"/>
            </a:endParaRPr>
          </a:p>
          <a:p>
            <a:endParaRPr lang="en-US" sz="1600" dirty="0" smtClean="0">
              <a:latin typeface="Arial Unicode MS" pitchFamily="34" charset="-128"/>
              <a:ea typeface="Arial Unicode MS" pitchFamily="34" charset="-128"/>
              <a:cs typeface="Arial Unicode MS" pitchFamily="34" charset="-128"/>
            </a:endParaRPr>
          </a:p>
          <a:p>
            <a:r>
              <a:rPr lang="hi-IN" sz="1600" dirty="0" smtClean="0">
                <a:latin typeface="Arial Unicode MS" pitchFamily="34" charset="-128"/>
                <a:ea typeface="Arial Unicode MS" pitchFamily="34" charset="-128"/>
                <a:cs typeface="Arial Unicode MS" pitchFamily="34" charset="-128"/>
              </a:rPr>
              <a:t>एसेचे से एक दिन</a:t>
            </a:r>
            <a:br>
              <a:rPr lang="hi-IN" sz="1600" dirty="0" smtClean="0">
                <a:latin typeface="Arial Unicode MS" pitchFamily="34" charset="-128"/>
                <a:ea typeface="Arial Unicode MS" pitchFamily="34" charset="-128"/>
                <a:cs typeface="Arial Unicode MS" pitchFamily="34" charset="-128"/>
              </a:rPr>
            </a:br>
            <a:r>
              <a:rPr lang="hi-IN" sz="1600" dirty="0" smtClean="0">
                <a:latin typeface="Arial Unicode MS" pitchFamily="34" charset="-128"/>
                <a:ea typeface="Arial Unicode MS" pitchFamily="34" charset="-128"/>
                <a:cs typeface="Arial Unicode MS" pitchFamily="34" charset="-128"/>
              </a:rPr>
              <a:t>लक्ष पराने शंका न जाने</a:t>
            </a:r>
            <a:br>
              <a:rPr lang="hi-IN" sz="1600" dirty="0" smtClean="0">
                <a:latin typeface="Arial Unicode MS" pitchFamily="34" charset="-128"/>
                <a:ea typeface="Arial Unicode MS" pitchFamily="34" charset="-128"/>
                <a:cs typeface="Arial Unicode MS" pitchFamily="34" charset="-128"/>
              </a:rPr>
            </a:br>
            <a:r>
              <a:rPr lang="hi-IN" sz="1600" dirty="0" smtClean="0">
                <a:latin typeface="Arial Unicode MS" pitchFamily="34" charset="-128"/>
                <a:ea typeface="Arial Unicode MS" pitchFamily="34" charset="-128"/>
                <a:cs typeface="Arial Unicode MS" pitchFamily="34" charset="-128"/>
              </a:rPr>
              <a:t>न राखे कहारों ऋण</a:t>
            </a:r>
            <a:br>
              <a:rPr lang="hi-IN" sz="1600" dirty="0" smtClean="0">
                <a:latin typeface="Arial Unicode MS" pitchFamily="34" charset="-128"/>
                <a:ea typeface="Arial Unicode MS" pitchFamily="34" charset="-128"/>
                <a:cs typeface="Arial Unicode MS" pitchFamily="34" charset="-128"/>
              </a:rPr>
            </a:br>
            <a:r>
              <a:rPr lang="hi-IN" sz="1600" dirty="0" smtClean="0">
                <a:latin typeface="Arial Unicode MS" pitchFamily="34" charset="-128"/>
                <a:ea typeface="Arial Unicode MS" pitchFamily="34" charset="-128"/>
                <a:cs typeface="Arial Unicode MS" pitchFamily="34" charset="-128"/>
              </a:rPr>
              <a:t>जीवन मृत्यु पाएर भृत्त</a:t>
            </a:r>
            <a:br>
              <a:rPr lang="hi-IN" sz="1600" dirty="0" smtClean="0">
                <a:latin typeface="Arial Unicode MS" pitchFamily="34" charset="-128"/>
                <a:ea typeface="Arial Unicode MS" pitchFamily="34" charset="-128"/>
                <a:cs typeface="Arial Unicode MS" pitchFamily="34" charset="-128"/>
              </a:rPr>
            </a:br>
            <a:r>
              <a:rPr lang="hi-IN" sz="1600" dirty="0" smtClean="0">
                <a:latin typeface="Arial Unicode MS" pitchFamily="34" charset="-128"/>
                <a:ea typeface="Arial Unicode MS" pitchFamily="34" charset="-128"/>
                <a:cs typeface="Arial Unicode MS" pitchFamily="34" charset="-128"/>
              </a:rPr>
              <a:t>चित्त भावनाहीन</a:t>
            </a:r>
            <a:br>
              <a:rPr lang="hi-IN" sz="1600" dirty="0" smtClean="0">
                <a:latin typeface="Arial Unicode MS" pitchFamily="34" charset="-128"/>
                <a:ea typeface="Arial Unicode MS" pitchFamily="34" charset="-128"/>
                <a:cs typeface="Arial Unicode MS" pitchFamily="34" charset="-128"/>
              </a:rPr>
            </a:br>
            <a:r>
              <a:rPr lang="hi-IN" sz="1600" dirty="0" smtClean="0">
                <a:latin typeface="Arial Unicode MS" pitchFamily="34" charset="-128"/>
                <a:ea typeface="Arial Unicode MS" pitchFamily="34" charset="-128"/>
                <a:cs typeface="Arial Unicode MS" pitchFamily="34" charset="-128"/>
              </a:rPr>
              <a:t>पंच नदीर घिरी  दशतीर</a:t>
            </a:r>
            <a:br>
              <a:rPr lang="hi-IN" sz="1600" dirty="0" smtClean="0">
                <a:latin typeface="Arial Unicode MS" pitchFamily="34" charset="-128"/>
                <a:ea typeface="Arial Unicode MS" pitchFamily="34" charset="-128"/>
                <a:cs typeface="Arial Unicode MS" pitchFamily="34" charset="-128"/>
              </a:rPr>
            </a:br>
            <a:r>
              <a:rPr lang="hi-IN" sz="1600" dirty="0" smtClean="0">
                <a:latin typeface="Arial Unicode MS" pitchFamily="34" charset="-128"/>
                <a:ea typeface="Arial Unicode MS" pitchFamily="34" charset="-128"/>
                <a:cs typeface="Arial Unicode MS" pitchFamily="34" charset="-128"/>
              </a:rPr>
              <a:t>एसेचे से एक दिन</a:t>
            </a:r>
            <a:endParaRPr lang="en-US" sz="1600" dirty="0">
              <a:latin typeface="Arial Unicode MS" pitchFamily="34" charset="-128"/>
              <a:ea typeface="Arial Unicode MS" pitchFamily="34" charset="-128"/>
              <a:cs typeface="Arial Unicode MS" pitchFamily="34" charset="-128"/>
            </a:endParaRPr>
          </a:p>
        </p:txBody>
      </p:sp>
      <p:sp>
        <p:nvSpPr>
          <p:cNvPr id="3" name="TextBox 2"/>
          <p:cNvSpPr txBox="1"/>
          <p:nvPr/>
        </p:nvSpPr>
        <p:spPr>
          <a:xfrm>
            <a:off x="2971800" y="1828800"/>
            <a:ext cx="2743200" cy="4801314"/>
          </a:xfrm>
          <a:prstGeom prst="rect">
            <a:avLst/>
          </a:prstGeom>
          <a:noFill/>
          <a:ln>
            <a:solidFill>
              <a:srgbClr val="C00000"/>
            </a:solidFill>
          </a:ln>
        </p:spPr>
        <p:txBody>
          <a:bodyPr wrap="square" rtlCol="0">
            <a:spAutoFit/>
          </a:bodyPr>
          <a:lstStyle/>
          <a:p>
            <a:r>
              <a:rPr lang="hi-IN" dirty="0" smtClean="0">
                <a:latin typeface="Arial Unicode MS" pitchFamily="34" charset="-128"/>
                <a:ea typeface="Arial Unicode MS" pitchFamily="34" charset="-128"/>
                <a:cs typeface="Arial Unicode MS" pitchFamily="34" charset="-128"/>
              </a:rPr>
              <a:t>दिल्ली प्रासाद कुटे </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होथा बार बार बादशाहजादार </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तंद्रा जेथेचे छूटे</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कादेर कंठे गगन मंथे</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निबिड निशीथ टूटे</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कादेर मशाले आकाशेर भाले</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आगुन उठेचे फूटे</a:t>
            </a:r>
            <a:br>
              <a:rPr lang="hi-IN" dirty="0" smtClean="0">
                <a:latin typeface="Arial Unicode MS" pitchFamily="34" charset="-128"/>
                <a:ea typeface="Arial Unicode MS" pitchFamily="34" charset="-128"/>
                <a:cs typeface="Arial Unicode MS" pitchFamily="34" charset="-128"/>
              </a:rPr>
            </a:br>
            <a:endParaRPr lang="en-US" dirty="0" smtClean="0">
              <a:latin typeface="Arial Unicode MS" pitchFamily="34" charset="-128"/>
              <a:ea typeface="Arial Unicode MS" pitchFamily="34" charset="-128"/>
              <a:cs typeface="Arial Unicode MS" pitchFamily="34" charset="-128"/>
            </a:endParaRPr>
          </a:p>
          <a:p>
            <a:r>
              <a:rPr lang="hi-IN" dirty="0" smtClean="0">
                <a:latin typeface="Arial Unicode MS" pitchFamily="34" charset="-128"/>
                <a:ea typeface="Arial Unicode MS" pitchFamily="34" charset="-128"/>
                <a:cs typeface="Arial Unicode MS" pitchFamily="34" charset="-128"/>
              </a:rPr>
              <a:t>पंच नदीर तीरे</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भक्त देहेरे रक्त लहरी</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मुक्त होइलो की रे...</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लक्ष्य वक्ष चीरे</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झांके झांके प्राणपक्षी समान</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छूटे जेनो निज नीरे</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वीर गण जननी रे..</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रक्त तिलक ललाटे परले</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पंच नदीर तीरे</a:t>
            </a:r>
            <a:endParaRPr lang="en-US" dirty="0">
              <a:latin typeface="Arial Unicode MS" pitchFamily="34" charset="-128"/>
              <a:ea typeface="Arial Unicode MS" pitchFamily="34" charset="-128"/>
              <a:cs typeface="Arial Unicode MS" pitchFamily="34" charset="-128"/>
            </a:endParaRPr>
          </a:p>
        </p:txBody>
      </p:sp>
      <p:sp>
        <p:nvSpPr>
          <p:cNvPr id="4" name="TextBox 3"/>
          <p:cNvSpPr txBox="1"/>
          <p:nvPr/>
        </p:nvSpPr>
        <p:spPr>
          <a:xfrm>
            <a:off x="6248400" y="0"/>
            <a:ext cx="2743200" cy="6740307"/>
          </a:xfrm>
          <a:prstGeom prst="rect">
            <a:avLst/>
          </a:prstGeom>
          <a:noFill/>
          <a:ln>
            <a:solidFill>
              <a:srgbClr val="C00000"/>
            </a:solidFill>
          </a:ln>
        </p:spPr>
        <p:txBody>
          <a:bodyPr wrap="square" rtlCol="0">
            <a:spAutoFit/>
          </a:bodyPr>
          <a:lstStyle/>
          <a:p>
            <a:r>
              <a:rPr lang="hi-IN" dirty="0" smtClean="0">
                <a:latin typeface="Arial Unicode MS" pitchFamily="34" charset="-128"/>
                <a:ea typeface="Arial Unicode MS" pitchFamily="34" charset="-128"/>
                <a:cs typeface="Arial Unicode MS" pitchFamily="34" charset="-128"/>
              </a:rPr>
              <a:t>मोगल शिखेर रणे</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मरण आलिंगने</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कंठ पकड़ी धरिलो आंकरी</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दुई जन दुई जने</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दंग्शन खटो श्येन विहंगो</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जूझे भुजंगा सने</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से दिन कठिन रणे</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जय गुरुजीर हांके शिख वीर</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सुगभिर निश्वासे</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मोटो मोगल रक्त पागल</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दीन दीन गर्जने..</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गुरुदासपुर गढे</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बन्दा जखन बंदी होइलो</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तूरानी सेनार करे</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सिंहेर मत शृंखल गत</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बंधी लए गेलो धरे</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बन्दा समरे बंदी होइलो</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गुरुदासपुर गढे</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सम्मुखे चले मोगल सैन्य</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उड़े इ पथेर धूलि</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छिन्न शिखेर मूँद लोइया</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वर्षा फलके तुली</a:t>
            </a:r>
            <a:r>
              <a:rPr lang="en-US" dirty="0" smtClean="0">
                <a:latin typeface="Arial Unicode MS" pitchFamily="34" charset="-128"/>
                <a:ea typeface="Arial Unicode MS" pitchFamily="34" charset="-128"/>
                <a:cs typeface="Arial Unicode MS" pitchFamily="34" charset="-128"/>
              </a:rPr>
              <a:t> </a:t>
            </a:r>
            <a:endParaRPr lang="en-US" dirty="0"/>
          </a:p>
        </p:txBody>
      </p:sp>
      <p:sp>
        <p:nvSpPr>
          <p:cNvPr id="5" name="TextBox 4"/>
          <p:cNvSpPr txBox="1"/>
          <p:nvPr/>
        </p:nvSpPr>
        <p:spPr>
          <a:xfrm>
            <a:off x="2514600" y="0"/>
            <a:ext cx="3657600" cy="1323439"/>
          </a:xfrm>
          <a:prstGeom prst="rect">
            <a:avLst/>
          </a:prstGeom>
          <a:solidFill>
            <a:srgbClr val="FFFFCC"/>
          </a:solidFill>
          <a:ln>
            <a:solidFill>
              <a:srgbClr val="C00000"/>
            </a:solidFill>
          </a:ln>
        </p:spPr>
        <p:txBody>
          <a:bodyPr wrap="square" rtlCol="0">
            <a:spAutoFit/>
          </a:bodyPr>
          <a:lstStyle/>
          <a:p>
            <a:pPr algn="ctr"/>
            <a:r>
              <a:rPr lang="en-US" sz="2000" dirty="0" smtClean="0">
                <a:solidFill>
                  <a:srgbClr val="0000CC"/>
                </a:solidFill>
                <a:latin typeface="Comic Sans MS" pitchFamily="66" charset="0"/>
              </a:rPr>
              <a:t>TRIBUTE PAID BY RABINDRA NATHA TAGORE IN HIS BOOK </a:t>
            </a:r>
            <a:r>
              <a:rPr lang="en-US" sz="2000" dirty="0" err="1" smtClean="0">
                <a:solidFill>
                  <a:srgbClr val="0000CC"/>
                </a:solidFill>
                <a:latin typeface="Comic Sans MS" pitchFamily="66" charset="0"/>
              </a:rPr>
              <a:t>Katha</a:t>
            </a:r>
            <a:r>
              <a:rPr lang="en-US" sz="2000" dirty="0" smtClean="0">
                <a:solidFill>
                  <a:srgbClr val="0000CC"/>
                </a:solidFill>
                <a:latin typeface="Comic Sans MS" pitchFamily="66" charset="0"/>
              </a:rPr>
              <a:t>-O-</a:t>
            </a:r>
            <a:r>
              <a:rPr lang="en-US" sz="2000" dirty="0" err="1" smtClean="0">
                <a:solidFill>
                  <a:srgbClr val="0000CC"/>
                </a:solidFill>
                <a:latin typeface="Comic Sans MS" pitchFamily="66" charset="0"/>
              </a:rPr>
              <a:t>Kahini</a:t>
            </a:r>
            <a:r>
              <a:rPr lang="en-US" sz="2000" dirty="0" smtClean="0">
                <a:solidFill>
                  <a:srgbClr val="0000CC"/>
                </a:solidFill>
                <a:latin typeface="Comic Sans MS" pitchFamily="66" charset="0"/>
              </a:rPr>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2743200" cy="5909310"/>
          </a:xfrm>
          <a:prstGeom prst="rect">
            <a:avLst/>
          </a:prstGeom>
          <a:noFill/>
          <a:ln>
            <a:solidFill>
              <a:srgbClr val="C00000"/>
            </a:solidFill>
          </a:ln>
        </p:spPr>
        <p:txBody>
          <a:bodyPr wrap="square" rtlCol="0">
            <a:spAutoFit/>
          </a:bodyPr>
          <a:lstStyle/>
          <a:p>
            <a:r>
              <a:rPr lang="hi-IN" dirty="0" smtClean="0">
                <a:latin typeface="Arial Unicode MS" pitchFamily="34" charset="-128"/>
                <a:ea typeface="Arial Unicode MS" pitchFamily="34" charset="-128"/>
                <a:cs typeface="Arial Unicode MS" pitchFamily="34" charset="-128"/>
              </a:rPr>
              <a:t>शिख सात शत चले पश्चाते</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बाजे शृंखलगुली</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राजपथ पढ़े परे लोक नाही धरे </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वातायन जाए खुली</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शिख गरजे गुरुजीर जय</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प्राणेर भय भूली</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मोगल ओ सिख उड़ालो आजिके</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दिल्ली पथेर धूलि..</a:t>
            </a:r>
            <a:br>
              <a:rPr lang="hi-IN" dirty="0" smtClean="0">
                <a:latin typeface="Arial Unicode MS" pitchFamily="34" charset="-128"/>
                <a:ea typeface="Arial Unicode MS" pitchFamily="34" charset="-128"/>
                <a:cs typeface="Arial Unicode MS" pitchFamily="34" charset="-128"/>
              </a:rPr>
            </a:br>
            <a:endParaRPr lang="en-US" dirty="0" smtClean="0">
              <a:latin typeface="Arial Unicode MS" pitchFamily="34" charset="-128"/>
              <a:ea typeface="Arial Unicode MS" pitchFamily="34" charset="-128"/>
              <a:cs typeface="Arial Unicode MS" pitchFamily="34" charset="-128"/>
            </a:endParaRPr>
          </a:p>
          <a:p>
            <a:r>
              <a:rPr lang="hi-IN" dirty="0" smtClean="0">
                <a:latin typeface="Arial Unicode MS" pitchFamily="34" charset="-128"/>
                <a:ea typeface="Arial Unicode MS" pitchFamily="34" charset="-128"/>
                <a:cs typeface="Arial Unicode MS" pitchFamily="34" charset="-128"/>
              </a:rPr>
              <a:t>पड़ी गेलो कडा काडी</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आगे केव प्राण करिबेक दान</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तारी लागी तरातरी</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दीन गेले परे घाटकेर हाते</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बंदीरा सारी सारी </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जय गुरुजीर कही शत वीर</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शत शिर दे दारी..</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सप्ताह काले सात शत प्राण</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नि:शेष होए गले</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बंदार कोले क़ाजी दिलो तुली</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बंदार एक छेले</a:t>
            </a:r>
            <a:endParaRPr lang="en-US" dirty="0"/>
          </a:p>
        </p:txBody>
      </p:sp>
      <p:sp>
        <p:nvSpPr>
          <p:cNvPr id="3" name="TextBox 2"/>
          <p:cNvSpPr txBox="1"/>
          <p:nvPr/>
        </p:nvSpPr>
        <p:spPr>
          <a:xfrm>
            <a:off x="3124200" y="0"/>
            <a:ext cx="2895600" cy="7017306"/>
          </a:xfrm>
          <a:prstGeom prst="rect">
            <a:avLst/>
          </a:prstGeom>
          <a:noFill/>
          <a:ln>
            <a:solidFill>
              <a:srgbClr val="C00000"/>
            </a:solidFill>
          </a:ln>
        </p:spPr>
        <p:txBody>
          <a:bodyPr wrap="square" rtlCol="0">
            <a:spAutoFit/>
          </a:bodyPr>
          <a:lstStyle/>
          <a:p>
            <a:r>
              <a:rPr lang="hi-IN" dirty="0" smtClean="0">
                <a:latin typeface="Arial Unicode MS" pitchFamily="34" charset="-128"/>
                <a:ea typeface="Arial Unicode MS" pitchFamily="34" charset="-128"/>
                <a:cs typeface="Arial Unicode MS" pitchFamily="34" charset="-128"/>
              </a:rPr>
              <a:t>कहिलो इहारे वधिते होइबे</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निज हाते अवहेले</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दिल तार कोले फेले</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किशोर कुमार बंदा बाहुतार</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बंदार एक छेले..</a:t>
            </a:r>
            <a:endParaRPr lang="en-US" dirty="0" smtClean="0">
              <a:latin typeface="Arial Unicode MS" pitchFamily="34" charset="-128"/>
              <a:ea typeface="Arial Unicode MS" pitchFamily="34" charset="-128"/>
              <a:cs typeface="Arial Unicode MS" pitchFamily="34" charset="-128"/>
            </a:endParaRPr>
          </a:p>
          <a:p>
            <a:endParaRPr lang="en-US" dirty="0" smtClean="0">
              <a:latin typeface="Arial Unicode MS" pitchFamily="34" charset="-128"/>
              <a:ea typeface="Arial Unicode MS" pitchFamily="34" charset="-128"/>
              <a:cs typeface="Arial Unicode MS" pitchFamily="34" charset="-128"/>
            </a:endParaRPr>
          </a:p>
          <a:p>
            <a:r>
              <a:rPr lang="hi-IN" dirty="0" smtClean="0">
                <a:latin typeface="Arial Unicode MS" pitchFamily="34" charset="-128"/>
                <a:ea typeface="Arial Unicode MS" pitchFamily="34" charset="-128"/>
                <a:cs typeface="Arial Unicode MS" pitchFamily="34" charset="-128"/>
              </a:rPr>
              <a:t>किछु न काहिलो बानी</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बन्दा सुधीरे छोटो छेलेतीरे</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लोइलो वक्षे तानी</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क्षण काल भोरे मथार उपरे..</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राखी दक्षिण पानी </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सुधु एक बार चुम्बिल:</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रंगा उशनीश खानी..</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तार पर धीरे कोटि बास होते</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छुरिका खासाए आणि</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बालकेर मुच चाहि</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गुरुजीर जय, कनेकनेर कही</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रे पुत्र भय नाही</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नविन बदन अभय किरण</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ज्वाली उठी उत्साही</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किशोर कंठे कांपे सभातल</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बालक उठिल गाही</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गुरुजीर जय किछु नाही भय</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बंदार मुच चाहि..</a:t>
            </a:r>
            <a:endParaRPr lang="en-US" dirty="0"/>
          </a:p>
        </p:txBody>
      </p:sp>
      <p:sp>
        <p:nvSpPr>
          <p:cNvPr id="4" name="TextBox 3"/>
          <p:cNvSpPr txBox="1"/>
          <p:nvPr/>
        </p:nvSpPr>
        <p:spPr>
          <a:xfrm>
            <a:off x="6248400" y="533400"/>
            <a:ext cx="2667000" cy="4524315"/>
          </a:xfrm>
          <a:prstGeom prst="rect">
            <a:avLst/>
          </a:prstGeom>
          <a:noFill/>
          <a:ln>
            <a:solidFill>
              <a:srgbClr val="C00000"/>
            </a:solidFill>
          </a:ln>
        </p:spPr>
        <p:txBody>
          <a:bodyPr wrap="square" rtlCol="0">
            <a:spAutoFit/>
          </a:bodyPr>
          <a:lstStyle/>
          <a:p>
            <a:r>
              <a:rPr lang="hi-IN" dirty="0" smtClean="0">
                <a:latin typeface="Arial Unicode MS" pitchFamily="34" charset="-128"/>
                <a:ea typeface="Arial Unicode MS" pitchFamily="34" charset="-128"/>
                <a:cs typeface="Arial Unicode MS" pitchFamily="34" charset="-128"/>
              </a:rPr>
              <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बन्दा तखन  वाम बाहू पाश </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जरैलो तार गले</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दक्षिण करे छेलेर वक्षे</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छुरी वसैलो बले</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गुरुजीर जय कहिया बालक</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लुटाइलो धरा तले.</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सभा होलो निस्तब्ध</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बंदार देहो छिंरिलो घातक</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संराशी करिया दग्ध</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स्थिर होए वीर मरिल, ना करी</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एकटी कातर शब्द</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दर्शन जन मुदिल नयन</a:t>
            </a:r>
            <a:br>
              <a:rPr lang="hi-IN" dirty="0" smtClean="0">
                <a:latin typeface="Arial Unicode MS" pitchFamily="34" charset="-128"/>
                <a:ea typeface="Arial Unicode MS" pitchFamily="34" charset="-128"/>
                <a:cs typeface="Arial Unicode MS" pitchFamily="34" charset="-128"/>
              </a:rPr>
            </a:br>
            <a:r>
              <a:rPr lang="hi-IN" dirty="0" smtClean="0">
                <a:latin typeface="Arial Unicode MS" pitchFamily="34" charset="-128"/>
                <a:ea typeface="Arial Unicode MS" pitchFamily="34" charset="-128"/>
                <a:cs typeface="Arial Unicode MS" pitchFamily="34" charset="-128"/>
              </a:rPr>
              <a:t>सभा होलो निस्तब्ध</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81000"/>
            <a:ext cx="4800600" cy="5909310"/>
          </a:xfrm>
          <a:prstGeom prst="rect">
            <a:avLst/>
          </a:prstGeom>
          <a:noFill/>
          <a:ln>
            <a:solidFill>
              <a:srgbClr val="C00000"/>
            </a:solidFill>
          </a:ln>
        </p:spPr>
        <p:txBody>
          <a:bodyPr wrap="square" rtlCol="0">
            <a:spAutoFit/>
          </a:bodyPr>
          <a:lstStyle/>
          <a:p>
            <a:r>
              <a:rPr lang="en-US" b="1" dirty="0">
                <a:latin typeface="Times New Roman" pitchFamily="18" charset="0"/>
                <a:cs typeface="Times New Roman" pitchFamily="18" charset="0"/>
              </a:rPr>
              <a:t>English translation of the Poem:</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On the banks of the five rivers,</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Up rise the Sikhs spontaneous;</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With hair coiled above their head</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Inspired by the Mantra their Guru spread</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Fearless and unyielding.....</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"Glory to </a:t>
            </a:r>
            <a:r>
              <a:rPr lang="en-US" dirty="0" err="1">
                <a:latin typeface="Times New Roman" pitchFamily="18" charset="0"/>
                <a:cs typeface="Times New Roman" pitchFamily="18" charset="0"/>
              </a:rPr>
              <a:t>Guruji</a:t>
            </a:r>
            <a:r>
              <a:rPr lang="en-US" dirty="0">
                <a:latin typeface="Times New Roman" pitchFamily="18" charset="0"/>
                <a:cs typeface="Times New Roman" pitchFamily="18" charset="0"/>
              </a:rPr>
              <a:t>" - thousands of them</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Resound the horizon;</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At the rising sun of the dawn</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The Sikhs stare with deep emotion</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With new awakening.</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Alakha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Niranjan</a:t>
            </a:r>
            <a:r>
              <a:rPr lang="en-US" dirty="0">
                <a:latin typeface="Times New Roman" pitchFamily="18" charset="0"/>
                <a:cs typeface="Times New Roman" pitchFamily="18" charset="0"/>
              </a:rPr>
              <a:t>!" (means 'Holy Spotless'= God)</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The war cry of the rebellion;</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Let loose their </a:t>
            </a:r>
            <a:r>
              <a:rPr lang="en-US" dirty="0" err="1">
                <a:latin typeface="Times New Roman" pitchFamily="18" charset="0"/>
                <a:cs typeface="Times New Roman" pitchFamily="18" charset="0"/>
              </a:rPr>
              <a:t>chilvalry</a:t>
            </a:r>
            <a:r>
              <a:rPr lang="en-US" dirty="0">
                <a:latin typeface="Times New Roman" pitchFamily="18" charset="0"/>
                <a:cs typeface="Times New Roman" pitchFamily="18" charset="0"/>
              </a:rPr>
              <a:t>;</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On their ribs clank swords luminary;</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In wild joy was Punjab's insurrection</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Alakha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Niranjan</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TextBox 2"/>
          <p:cNvSpPr txBox="1"/>
          <p:nvPr/>
        </p:nvSpPr>
        <p:spPr>
          <a:xfrm>
            <a:off x="4876800" y="1"/>
            <a:ext cx="4267200" cy="7017306"/>
          </a:xfrm>
          <a:prstGeom prst="rect">
            <a:avLst/>
          </a:prstGeom>
          <a:noFill/>
          <a:ln>
            <a:solidFill>
              <a:srgbClr val="C00000"/>
            </a:solidFill>
          </a:ln>
        </p:spPr>
        <p:txBody>
          <a:bodyPr wrap="square" rtlCol="0">
            <a:spAutoFit/>
          </a:bodyPr>
          <a:lstStyle/>
          <a:p>
            <a:r>
              <a:rPr lang="en-US" dirty="0" smtClean="0">
                <a:latin typeface="Times New Roman" pitchFamily="18" charset="0"/>
                <a:cs typeface="Times New Roman" pitchFamily="18" charset="0"/>
              </a:rPr>
              <a:t>There came a day,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Thousands of hearts were on their way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Without any binding or fear,</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Life and death at their feet slaves mere;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There on the banks of those rivers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tale of that day still shivers.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At the tower of the Delhi palace,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Where the Sikhs are apace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Badshajada's</a:t>
            </a:r>
            <a:r>
              <a:rPr lang="en-US" dirty="0" smtClean="0">
                <a:latin typeface="Times New Roman" pitchFamily="18" charset="0"/>
                <a:cs typeface="Times New Roman" pitchFamily="18" charset="0"/>
              </a:rPr>
              <a:t> drowsy spell</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Time and again they quell;</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Whose voices there, the dark sky tear?</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Whose torches set the horizon afire?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On the banks of the rivers five,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For supreme sacrifice was their dive,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Unleashed there was the flood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Of the devotee's blood.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From thousands of hearts torn apart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For destination divine in their lark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heroes putting their sacred blood mark</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On the forehead of their motherland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There around the five rivers so dear and grand.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17693"/>
            <a:ext cx="3581400" cy="6186309"/>
          </a:xfrm>
          <a:prstGeom prst="rect">
            <a:avLst/>
          </a:prstGeom>
          <a:noFill/>
          <a:ln>
            <a:solidFill>
              <a:srgbClr val="C00000"/>
            </a:solidFill>
          </a:ln>
        </p:spPr>
        <p:txBody>
          <a:bodyPr wrap="square" rtlCol="0">
            <a:spAutoFit/>
          </a:bodyPr>
          <a:lstStyle/>
          <a:p>
            <a:r>
              <a:rPr lang="en-US" dirty="0" smtClean="0">
                <a:latin typeface="Times New Roman" pitchFamily="18" charset="0"/>
                <a:cs typeface="Times New Roman" pitchFamily="18" charset="0"/>
              </a:rPr>
              <a:t>In the </a:t>
            </a:r>
            <a:r>
              <a:rPr lang="en-US" dirty="0" err="1" smtClean="0">
                <a:latin typeface="Times New Roman" pitchFamily="18" charset="0"/>
                <a:cs typeface="Times New Roman" pitchFamily="18" charset="0"/>
              </a:rPr>
              <a:t>Mughol</a:t>
            </a:r>
            <a:r>
              <a:rPr lang="en-US" dirty="0" smtClean="0">
                <a:latin typeface="Times New Roman" pitchFamily="18" charset="0"/>
                <a:cs typeface="Times New Roman" pitchFamily="18" charset="0"/>
              </a:rPr>
              <a:t> and Sikh battle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Their embrace to each other throttle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Like the fight between the eagle and snake,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Deep bruise one to the other did make.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In the fierce fight of that day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In blood craze "Din </a:t>
            </a:r>
            <a:r>
              <a:rPr lang="en-US" dirty="0" err="1" smtClean="0">
                <a:latin typeface="Times New Roman" pitchFamily="18" charset="0"/>
                <a:cs typeface="Times New Roman" pitchFamily="18" charset="0"/>
              </a:rPr>
              <a:t>Din</a:t>
            </a:r>
            <a:r>
              <a:rPr lang="en-US" dirty="0" smtClean="0">
                <a:latin typeface="Times New Roman" pitchFamily="18" charset="0"/>
                <a:cs typeface="Times New Roman" pitchFamily="18" charset="0"/>
              </a:rPr>
              <a:t>" the </a:t>
            </a:r>
            <a:r>
              <a:rPr lang="en-US" dirty="0" err="1" smtClean="0">
                <a:latin typeface="Times New Roman" pitchFamily="18" charset="0"/>
                <a:cs typeface="Times New Roman" pitchFamily="18" charset="0"/>
              </a:rPr>
              <a:t>Mughols</a:t>
            </a:r>
            <a:r>
              <a:rPr lang="en-US" dirty="0" smtClean="0">
                <a:latin typeface="Times New Roman" pitchFamily="18" charset="0"/>
                <a:cs typeface="Times New Roman" pitchFamily="18" charset="0"/>
              </a:rPr>
              <a:t> bay,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"Glory to </a:t>
            </a:r>
            <a:r>
              <a:rPr lang="en-US" dirty="0" err="1" smtClean="0">
                <a:latin typeface="Times New Roman" pitchFamily="18" charset="0"/>
                <a:cs typeface="Times New Roman" pitchFamily="18" charset="0"/>
              </a:rPr>
              <a:t>Guruji</a:t>
            </a:r>
            <a:r>
              <a:rPr lang="en-US" dirty="0" smtClean="0">
                <a:latin typeface="Times New Roman" pitchFamily="18" charset="0"/>
                <a:cs typeface="Times New Roman" pitchFamily="18" charset="0"/>
              </a:rPr>
              <a:t>" - was the Sikh's commotion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In their divine devotion.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At </a:t>
            </a:r>
            <a:r>
              <a:rPr lang="en-US" dirty="0" err="1" smtClean="0">
                <a:latin typeface="Times New Roman" pitchFamily="18" charset="0"/>
                <a:cs typeface="Times New Roman" pitchFamily="18" charset="0"/>
              </a:rPr>
              <a:t>Gurudaspur</a:t>
            </a:r>
            <a:r>
              <a:rPr lang="en-US" dirty="0" smtClean="0">
                <a:latin typeface="Times New Roman" pitchFamily="18" charset="0"/>
                <a:cs typeface="Times New Roman" pitchFamily="18" charset="0"/>
              </a:rPr>
              <a:t> castle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When Banda was captured amidst all bustle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In the hands of the </a:t>
            </a:r>
            <a:r>
              <a:rPr lang="en-US" dirty="0" err="1" smtClean="0">
                <a:latin typeface="Times New Roman" pitchFamily="18" charset="0"/>
                <a:cs typeface="Times New Roman" pitchFamily="18" charset="0"/>
              </a:rPr>
              <a:t>Turani</a:t>
            </a:r>
            <a:r>
              <a:rPr lang="en-US" dirty="0" smtClean="0">
                <a:latin typeface="Times New Roman" pitchFamily="18" charset="0"/>
                <a:cs typeface="Times New Roman" pitchFamily="18" charset="0"/>
              </a:rPr>
              <a:t> troop,</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As if a lion fettered with his group;</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To capital Delhi they were taken,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Alas, at </a:t>
            </a:r>
            <a:r>
              <a:rPr lang="en-US" dirty="0" err="1" smtClean="0">
                <a:latin typeface="Times New Roman" pitchFamily="18" charset="0"/>
                <a:cs typeface="Times New Roman" pitchFamily="18" charset="0"/>
              </a:rPr>
              <a:t>Gurudaspur</a:t>
            </a:r>
            <a:r>
              <a:rPr lang="en-US" dirty="0" smtClean="0">
                <a:latin typeface="Times New Roman" pitchFamily="18" charset="0"/>
                <a:cs typeface="Times New Roman" pitchFamily="18" charset="0"/>
              </a:rPr>
              <a:t> Banda was beaten!</a:t>
            </a:r>
            <a:endParaRPr lang="en-US" dirty="0">
              <a:latin typeface="Times New Roman" pitchFamily="18" charset="0"/>
              <a:cs typeface="Times New Roman" pitchFamily="18" charset="0"/>
            </a:endParaRPr>
          </a:p>
        </p:txBody>
      </p:sp>
      <p:sp>
        <p:nvSpPr>
          <p:cNvPr id="3" name="TextBox 2"/>
          <p:cNvSpPr txBox="1"/>
          <p:nvPr/>
        </p:nvSpPr>
        <p:spPr>
          <a:xfrm>
            <a:off x="5029200" y="228600"/>
            <a:ext cx="3657600" cy="5909310"/>
          </a:xfrm>
          <a:prstGeom prst="rect">
            <a:avLst/>
          </a:prstGeom>
          <a:noFill/>
          <a:ln>
            <a:solidFill>
              <a:srgbClr val="C00000"/>
            </a:solidFill>
          </a:ln>
        </p:spPr>
        <p:txBody>
          <a:bodyPr wrap="square" rtlCol="0">
            <a:spAutoFit/>
          </a:bodyPr>
          <a:lstStyle/>
          <a:p>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Mughol</a:t>
            </a:r>
            <a:r>
              <a:rPr lang="en-US" dirty="0" smtClean="0">
                <a:latin typeface="Times New Roman" pitchFamily="18" charset="0"/>
                <a:cs typeface="Times New Roman" pitchFamily="18" charset="0"/>
              </a:rPr>
              <a:t> soldiers march ahead,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Kicking up the road dust in sneer,</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Hoisting the Sikh's chopped head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At the blade of their spear.</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Follow them Sikhs seven hundred,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Tinkles their chain,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Throng people on the road widespread,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Windows open - a glimpse they fain,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"Glory to </a:t>
            </a:r>
            <a:r>
              <a:rPr lang="en-US" dirty="0" err="1" smtClean="0">
                <a:latin typeface="Times New Roman" pitchFamily="18" charset="0"/>
                <a:cs typeface="Times New Roman" pitchFamily="18" charset="0"/>
              </a:rPr>
              <a:t>Guruji</a:t>
            </a:r>
            <a:r>
              <a:rPr lang="en-US" dirty="0" smtClean="0">
                <a:latin typeface="Times New Roman" pitchFamily="18" charset="0"/>
                <a:cs typeface="Times New Roman" pitchFamily="18" charset="0"/>
              </a:rPr>
              <a:t>", the Sikhs roar,</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For fear of life none is sore,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Sikhs with the </a:t>
            </a:r>
            <a:r>
              <a:rPr lang="en-US" dirty="0" err="1" smtClean="0">
                <a:latin typeface="Times New Roman" pitchFamily="18" charset="0"/>
                <a:cs typeface="Times New Roman" pitchFamily="18" charset="0"/>
              </a:rPr>
              <a:t>Mughols</a:t>
            </a:r>
            <a:r>
              <a:rPr lang="en-US" dirty="0" smtClean="0">
                <a:latin typeface="Times New Roman" pitchFamily="18" charset="0"/>
                <a:cs typeface="Times New Roman" pitchFamily="18" charset="0"/>
              </a:rPr>
              <a:t> to-day,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Stormed the Delhi road all in gay.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Started the scurry,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For lead in the carnage was their hurry;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They line up at the dawn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Defiant till their execution.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"Glory to </a:t>
            </a:r>
            <a:r>
              <a:rPr lang="en-US" dirty="0" err="1" smtClean="0">
                <a:latin typeface="Times New Roman" pitchFamily="18" charset="0"/>
                <a:cs typeface="Times New Roman" pitchFamily="18" charset="0"/>
              </a:rPr>
              <a:t>Guruji</a:t>
            </a:r>
            <a:r>
              <a:rPr lang="en-US" dirty="0" smtClean="0">
                <a:latin typeface="Times New Roman" pitchFamily="18" charset="0"/>
                <a:cs typeface="Times New Roman" pitchFamily="18" charset="0"/>
              </a:rPr>
              <a:t>" was their slogan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Until they were done.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1088</Words>
  <Application>Microsoft Office PowerPoint</Application>
  <PresentationFormat>On-screen Show (4:3)</PresentationFormat>
  <Paragraphs>110</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abc</dc:creator>
  <cp:lastModifiedBy>abc</cp:lastModifiedBy>
  <cp:revision>3</cp:revision>
  <dcterms:created xsi:type="dcterms:W3CDTF">2018-10-16T03:58:14Z</dcterms:created>
  <dcterms:modified xsi:type="dcterms:W3CDTF">2018-10-16T05:28:41Z</dcterms:modified>
</cp:coreProperties>
</file>