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3" r:id="rId3"/>
    <p:sldId id="268" r:id="rId4"/>
    <p:sldId id="274" r:id="rId5"/>
    <p:sldId id="270" r:id="rId6"/>
    <p:sldId id="269" r:id="rId7"/>
    <p:sldId id="271"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6546B1-CFD5-4A0B-9B52-1AC30F71D5E8}" type="datetimeFigureOut">
              <a:rPr lang="en-US" smtClean="0"/>
              <a:pPr/>
              <a:t>11/22/2018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93FFD5-2CA3-47D3-8A22-B2E3AE53C0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50FF34-91B4-4C03-934F-D73906B0DC19}" type="datetimeFigureOut">
              <a:rPr lang="en-US" smtClean="0"/>
              <a:pPr/>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A639-A751-4339-A9E5-21E2972F07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50FF34-91B4-4C03-934F-D73906B0DC19}" type="datetimeFigureOut">
              <a:rPr lang="en-US" smtClean="0"/>
              <a:pPr/>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A639-A751-4339-A9E5-21E2972F07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50FF34-91B4-4C03-934F-D73906B0DC19}" type="datetimeFigureOut">
              <a:rPr lang="en-US" smtClean="0"/>
              <a:pPr/>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A639-A751-4339-A9E5-21E2972F07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50FF34-91B4-4C03-934F-D73906B0DC19}" type="datetimeFigureOut">
              <a:rPr lang="en-US" smtClean="0"/>
              <a:pPr/>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A639-A751-4339-A9E5-21E2972F07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50FF34-91B4-4C03-934F-D73906B0DC19}" type="datetimeFigureOut">
              <a:rPr lang="en-US" smtClean="0"/>
              <a:pPr/>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A639-A751-4339-A9E5-21E2972F078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50FF34-91B4-4C03-934F-D73906B0DC19}" type="datetimeFigureOut">
              <a:rPr lang="en-US" smtClean="0"/>
              <a:pPr/>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0A639-A751-4339-A9E5-21E2972F07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50FF34-91B4-4C03-934F-D73906B0DC19}" type="datetimeFigureOut">
              <a:rPr lang="en-US" smtClean="0"/>
              <a:pPr/>
              <a:t>11/22/2018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F0A639-A751-4339-A9E5-21E2972F07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50FF34-91B4-4C03-934F-D73906B0DC19}" type="datetimeFigureOut">
              <a:rPr lang="en-US" smtClean="0"/>
              <a:pPr/>
              <a:t>11/22/2018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F0A639-A751-4339-A9E5-21E2972F07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50FF34-91B4-4C03-934F-D73906B0DC19}" type="datetimeFigureOut">
              <a:rPr lang="en-US" smtClean="0"/>
              <a:pPr/>
              <a:t>11/22/2018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F0A639-A751-4339-A9E5-21E2972F07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50FF34-91B4-4C03-934F-D73906B0DC19}" type="datetimeFigureOut">
              <a:rPr lang="en-US" smtClean="0"/>
              <a:pPr/>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0A639-A751-4339-A9E5-21E2972F07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50FF34-91B4-4C03-934F-D73906B0DC19}" type="datetimeFigureOut">
              <a:rPr lang="en-US" smtClean="0"/>
              <a:pPr/>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0A639-A751-4339-A9E5-21E2972F078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50FF34-91B4-4C03-934F-D73906B0DC19}" type="datetimeFigureOut">
              <a:rPr lang="en-US" smtClean="0"/>
              <a:pPr/>
              <a:t>11/22/2018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F0A639-A751-4339-A9E5-21E2972F07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hi.wikipedia.org/wiki/%E0%A4%AE%E0%A4%B9%E0%A4%BE%E0%A4%B0%E0%A4%BE%E0%A4%B7%E0%A5%8D%E0%A4%9F%E0%A5%8D%E0%A4%B0" TargetMode="External"/><Relationship Id="rId2" Type="http://schemas.openxmlformats.org/officeDocument/2006/relationships/hyperlink" Target="https://hi.wikipedia.org/wiki/%E0%A4%AD%E0%A4%BE%E0%A4%9C%E0%A5%87" TargetMode="Externa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bharatdiscovery.org/india/%E0%A4%AC%E0%A4%A8%E0%A4%BE%E0%A4%B0%E0%A4%B8_%E0%A4%98%E0%A4%B0%E0%A4%BE%E0%A4%A8%E0%A4%BE" TargetMode="External"/><Relationship Id="rId3" Type="http://schemas.openxmlformats.org/officeDocument/2006/relationships/hyperlink" Target="http://bharatdiscovery.org/india/%E0%A4%85%E0%A4%B9%E0%A4%AE%E0%A4%A6_%E0%A4%9C%E0%A4%BE%E0%A4%A8_%E0%A4%A5%E0%A4%BF%E0%A4%B0%E0%A4%95%E0%A4%B5%E0%A4%BE" TargetMode="External"/><Relationship Id="rId7" Type="http://schemas.openxmlformats.org/officeDocument/2006/relationships/hyperlink" Target="http://bharatdiscovery.org/india/%E0%A4%B2%E0%A4%96%E0%A4%A8%E0%A4%8A_%E0%A4%98%E0%A4%B0%E0%A4%BE%E0%A4%A8%E0%A4%BE" TargetMode="External"/><Relationship Id="rId2" Type="http://schemas.openxmlformats.org/officeDocument/2006/relationships/hyperlink" Target="http://bharatdiscovery.org/india/%E0%A4%85%E0%A4%B2%E0%A5%8D%E0%A4%B2%E0%A4%BE_%E0%A4%B0%E0%A4%95%E0%A5%8D%E0%A4%96%E0%A4%BE_%E0%A4%96%E0%A4%BC%E0%A4%BE%E0%A4%81" TargetMode="External"/><Relationship Id="rId1" Type="http://schemas.openxmlformats.org/officeDocument/2006/relationships/slideLayout" Target="../slideLayouts/slideLayout7.xml"/><Relationship Id="rId6" Type="http://schemas.openxmlformats.org/officeDocument/2006/relationships/hyperlink" Target="http://bharatdiscovery.org/india/%E0%A4%A6%E0%A4%BF%E0%A4%B2%E0%A5%8D%E0%A4%B2%E0%A5%80_%E0%A4%98%E0%A4%B0%E0%A4%BE%E0%A4%A8%E0%A4%BE" TargetMode="External"/><Relationship Id="rId5" Type="http://schemas.openxmlformats.org/officeDocument/2006/relationships/hyperlink" Target="http://bharatdiscovery.org/india/%E0%A4%95%E0%A4%BF%E0%A4%B6%E0%A4%A8_%E0%A4%AE%E0%A4%B9%E0%A4%BE%E0%A4%B0%E0%A4%BE%E0%A4%9C" TargetMode="External"/><Relationship Id="rId4" Type="http://schemas.openxmlformats.org/officeDocument/2006/relationships/hyperlink" Target="http://bharatdiscovery.org/india/%E0%A4%89%E0%A4%B8%E0%A5%8D%E0%A4%A4%E0%A4%BE%E0%A4%A6_%E0%A4%9C%E0%A4%BC%E0%A4%BE%E0%A4%95%E0%A4%BF%E0%A4%B0_%E0%A4%B9%E0%A5%81%E0%A4%B8%E0%A5%88%E0%A4%A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754326"/>
          </a:xfrm>
          <a:prstGeom prst="rect">
            <a:avLst/>
          </a:prstGeom>
          <a:solidFill>
            <a:srgbClr val="FFFFCC"/>
          </a:solidFill>
          <a:ln>
            <a:solidFill>
              <a:srgbClr val="C00000"/>
            </a:solidFill>
          </a:ln>
        </p:spPr>
        <p:txBody>
          <a:bodyPr wrap="square" rtlCol="0">
            <a:spAutoFit/>
          </a:bodyPr>
          <a:lstStyle/>
          <a:p>
            <a:pPr algn="ctr"/>
            <a:r>
              <a:rPr lang="hi-IN" b="1" dirty="0" smtClean="0">
                <a:solidFill>
                  <a:srgbClr val="0000CC"/>
                </a:solidFill>
                <a:latin typeface="Arial Unicode MS" pitchFamily="34" charset="-128"/>
                <a:ea typeface="Arial Unicode MS" pitchFamily="34" charset="-128"/>
                <a:cs typeface="Arial Unicode MS" pitchFamily="34" charset="-128"/>
              </a:rPr>
              <a:t>संगीत, संस्कृत विभाग एवम् स० ध० मा० वि० शो० एवम् प्र० केन्द्र </a:t>
            </a:r>
          </a:p>
          <a:p>
            <a:pPr algn="ctr"/>
            <a:r>
              <a:rPr lang="hi-IN" b="1" dirty="0" smtClean="0">
                <a:solidFill>
                  <a:srgbClr val="0000CC"/>
                </a:solidFill>
                <a:latin typeface="Arial Unicode MS" pitchFamily="34" charset="-128"/>
                <a:ea typeface="Arial Unicode MS" pitchFamily="34" charset="-128"/>
                <a:cs typeface="Arial Unicode MS" pitchFamily="34" charset="-128"/>
              </a:rPr>
              <a:t>[स० ध० कालेज (लाहौर) अम्बाला छावनी का उपक्रम] </a:t>
            </a:r>
          </a:p>
          <a:p>
            <a:pPr algn="ctr"/>
            <a:r>
              <a:rPr lang="hi-IN" b="1" dirty="0" smtClean="0">
                <a:solidFill>
                  <a:srgbClr val="0000CC"/>
                </a:solidFill>
                <a:latin typeface="Arial Unicode MS" pitchFamily="34" charset="-128"/>
                <a:ea typeface="Arial Unicode MS" pitchFamily="34" charset="-128"/>
                <a:cs typeface="Arial Unicode MS" pitchFamily="34" charset="-128"/>
              </a:rPr>
              <a:t>द्वारा आयोजित परिचर्चा </a:t>
            </a:r>
          </a:p>
          <a:p>
            <a:pPr algn="ctr"/>
            <a:r>
              <a:rPr lang="hi-IN" sz="3200" b="1" dirty="0" smtClean="0">
                <a:solidFill>
                  <a:srgbClr val="C00000"/>
                </a:solidFill>
                <a:latin typeface="Arial Unicode MS" pitchFamily="34" charset="-128"/>
                <a:ea typeface="Arial Unicode MS" pitchFamily="34" charset="-128"/>
                <a:cs typeface="Arial Unicode MS" pitchFamily="34" charset="-128"/>
              </a:rPr>
              <a:t>तबला वादन एवम् </a:t>
            </a:r>
            <a:r>
              <a:rPr lang="en-US" sz="3200" b="1" dirty="0" smtClean="0">
                <a:solidFill>
                  <a:srgbClr val="C00000"/>
                </a:solidFill>
                <a:latin typeface="Arial Unicode MS" pitchFamily="34" charset="-128"/>
                <a:ea typeface="Arial Unicode MS" pitchFamily="34" charset="-128"/>
                <a:cs typeface="Arial Unicode MS" pitchFamily="34" charset="-128"/>
              </a:rPr>
              <a:t>14</a:t>
            </a:r>
            <a:r>
              <a:rPr lang="hi-IN" sz="3200" b="1" dirty="0" smtClean="0">
                <a:solidFill>
                  <a:srgbClr val="C00000"/>
                </a:solidFill>
                <a:latin typeface="Arial Unicode MS" pitchFamily="34" charset="-128"/>
                <a:ea typeface="Arial Unicode MS" pitchFamily="34" charset="-128"/>
                <a:cs typeface="Arial Unicode MS" pitchFamily="34" charset="-128"/>
              </a:rPr>
              <a:t> शिवसूत्र – श्रवण एवम् मनन</a:t>
            </a:r>
            <a:r>
              <a:rPr lang="hi-IN" sz="2800" b="1" dirty="0" smtClean="0">
                <a:solidFill>
                  <a:srgbClr val="0000CC"/>
                </a:solidFill>
                <a:latin typeface="Arial Unicode MS" pitchFamily="34" charset="-128"/>
                <a:ea typeface="Arial Unicode MS" pitchFamily="34" charset="-128"/>
                <a:cs typeface="Arial Unicode MS" pitchFamily="34" charset="-128"/>
              </a:rPr>
              <a:t> </a:t>
            </a:r>
            <a:r>
              <a:rPr lang="hi-IN" b="1" dirty="0" smtClean="0">
                <a:solidFill>
                  <a:srgbClr val="0000CC"/>
                </a:solidFill>
                <a:latin typeface="Arial Unicode MS" pitchFamily="34" charset="-128"/>
                <a:ea typeface="Arial Unicode MS" pitchFamily="34" charset="-128"/>
                <a:cs typeface="Arial Unicode MS" pitchFamily="34" charset="-128"/>
              </a:rPr>
              <a:t>    </a:t>
            </a:r>
          </a:p>
          <a:p>
            <a:pPr algn="ctr"/>
            <a:r>
              <a:rPr lang="hi-IN" b="1" dirty="0" smtClean="0">
                <a:solidFill>
                  <a:srgbClr val="0000CC"/>
                </a:solidFill>
                <a:latin typeface="Arial Unicode MS" pitchFamily="34" charset="-128"/>
                <a:ea typeface="Arial Unicode MS" pitchFamily="34" charset="-128"/>
                <a:cs typeface="Arial Unicode MS" pitchFamily="34" charset="-128"/>
              </a:rPr>
              <a:t>२२ नवम्बर, २०१८</a:t>
            </a:r>
            <a:endParaRPr lang="en-US" dirty="0">
              <a:solidFill>
                <a:srgbClr val="0000CC"/>
              </a:solidFill>
              <a:latin typeface="Comic Sans MS" pitchFamily="66" charset="0"/>
            </a:endParaRPr>
          </a:p>
        </p:txBody>
      </p:sp>
      <p:sp>
        <p:nvSpPr>
          <p:cNvPr id="14338" name="AutoShape 2" descr="Image result for हिन्दी"/>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0" name="Picture 6" descr="C:\Documents and Settings\admin\Desktop\download.jpg"/>
          <p:cNvPicPr>
            <a:picLocks noChangeAspect="1" noChangeArrowheads="1"/>
          </p:cNvPicPr>
          <p:nvPr/>
        </p:nvPicPr>
        <p:blipFill>
          <a:blip r:embed="rId2"/>
          <a:srcRect/>
          <a:stretch>
            <a:fillRect/>
          </a:stretch>
        </p:blipFill>
        <p:spPr bwMode="auto">
          <a:xfrm>
            <a:off x="2057400" y="1676400"/>
            <a:ext cx="4114801" cy="5181599"/>
          </a:xfrm>
          <a:prstGeom prst="rect">
            <a:avLst/>
          </a:prstGeom>
          <a:noFill/>
          <a:ln>
            <a:solidFill>
              <a:srgbClr val="C00000"/>
            </a:solidFill>
          </a:ln>
        </p:spPr>
      </p:pic>
      <p:pic>
        <p:nvPicPr>
          <p:cNvPr id="10" name="Picture 3" descr="C:\Documents and Settings\admin\Desktop\images (1).jpg"/>
          <p:cNvPicPr>
            <a:picLocks noChangeAspect="1" noChangeArrowheads="1"/>
          </p:cNvPicPr>
          <p:nvPr/>
        </p:nvPicPr>
        <p:blipFill>
          <a:blip r:embed="rId3"/>
          <a:srcRect/>
          <a:stretch>
            <a:fillRect/>
          </a:stretch>
        </p:blipFill>
        <p:spPr bwMode="auto">
          <a:xfrm>
            <a:off x="0" y="1676400"/>
            <a:ext cx="2514600" cy="5181600"/>
          </a:xfrm>
          <a:prstGeom prst="rect">
            <a:avLst/>
          </a:prstGeom>
          <a:noFill/>
          <a:ln>
            <a:solidFill>
              <a:srgbClr val="C00000"/>
            </a:solidFill>
          </a:ln>
        </p:spPr>
      </p:pic>
      <p:pic>
        <p:nvPicPr>
          <p:cNvPr id="11" name="Picture 5" descr="C:\Documents and Settings\admin\Desktop\images (2).jpg"/>
          <p:cNvPicPr>
            <a:picLocks noChangeAspect="1" noChangeArrowheads="1"/>
          </p:cNvPicPr>
          <p:nvPr/>
        </p:nvPicPr>
        <p:blipFill>
          <a:blip r:embed="rId4"/>
          <a:srcRect/>
          <a:stretch>
            <a:fillRect/>
          </a:stretch>
        </p:blipFill>
        <p:spPr bwMode="auto">
          <a:xfrm>
            <a:off x="5486400" y="1676400"/>
            <a:ext cx="3657601" cy="5181600"/>
          </a:xfrm>
          <a:prstGeom prst="rect">
            <a:avLst/>
          </a:prstGeom>
          <a:noFill/>
          <a:ln>
            <a:solidFill>
              <a:srgbClr val="C00000"/>
            </a:solidFill>
          </a:ln>
        </p:spPr>
      </p:pic>
      <p:sp>
        <p:nvSpPr>
          <p:cNvPr id="12" name="TextBox 11"/>
          <p:cNvSpPr txBox="1"/>
          <p:nvPr/>
        </p:nvSpPr>
        <p:spPr>
          <a:xfrm>
            <a:off x="5638800" y="6324600"/>
            <a:ext cx="1447800" cy="369332"/>
          </a:xfrm>
          <a:prstGeom prst="rect">
            <a:avLst/>
          </a:prstGeom>
          <a:solidFill>
            <a:srgbClr val="0000CC"/>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Desktop\IMG-20181122-WA0115.jpg"/>
          <p:cNvPicPr>
            <a:picLocks noChangeAspect="1" noChangeArrowheads="1"/>
          </p:cNvPicPr>
          <p:nvPr/>
        </p:nvPicPr>
        <p:blipFill>
          <a:blip r:embed="rId2"/>
          <a:srcRect/>
          <a:stretch>
            <a:fillRect/>
          </a:stretch>
        </p:blipFill>
        <p:spPr bwMode="auto">
          <a:xfrm>
            <a:off x="152400" y="228600"/>
            <a:ext cx="4419600" cy="5486400"/>
          </a:xfrm>
          <a:prstGeom prst="rect">
            <a:avLst/>
          </a:prstGeom>
          <a:noFill/>
          <a:ln>
            <a:solidFill>
              <a:srgbClr val="0000CC"/>
            </a:solidFill>
          </a:ln>
        </p:spPr>
      </p:pic>
      <p:pic>
        <p:nvPicPr>
          <p:cNvPr id="1027" name="Picture 3" descr="C:\Documents and Settings\admin\Desktop\IMG-20181122-WA0113.jpg"/>
          <p:cNvPicPr>
            <a:picLocks noChangeAspect="1" noChangeArrowheads="1"/>
          </p:cNvPicPr>
          <p:nvPr/>
        </p:nvPicPr>
        <p:blipFill>
          <a:blip r:embed="rId3"/>
          <a:srcRect/>
          <a:stretch>
            <a:fillRect/>
          </a:stretch>
        </p:blipFill>
        <p:spPr bwMode="auto">
          <a:xfrm>
            <a:off x="4800600" y="228600"/>
            <a:ext cx="4114800" cy="5486400"/>
          </a:xfrm>
          <a:prstGeom prst="rect">
            <a:avLst/>
          </a:prstGeom>
          <a:noFill/>
          <a:ln>
            <a:solidFill>
              <a:srgbClr val="0000CC"/>
            </a:solidFill>
          </a:ln>
        </p:spPr>
      </p:pic>
      <p:sp>
        <p:nvSpPr>
          <p:cNvPr id="4" name="TextBox 3"/>
          <p:cNvSpPr txBox="1"/>
          <p:nvPr/>
        </p:nvSpPr>
        <p:spPr>
          <a:xfrm>
            <a:off x="914400" y="5715000"/>
            <a:ext cx="2667000" cy="954107"/>
          </a:xfrm>
          <a:prstGeom prst="rect">
            <a:avLst/>
          </a:prstGeom>
          <a:solidFill>
            <a:srgbClr val="FFFFCC"/>
          </a:solidFill>
          <a:ln>
            <a:solidFill>
              <a:srgbClr val="0000CC"/>
            </a:solidFill>
          </a:ln>
        </p:spPr>
        <p:txBody>
          <a:bodyPr wrap="square" rtlCol="0">
            <a:spAutoFit/>
          </a:bodyPr>
          <a:lstStyle/>
          <a:p>
            <a:r>
              <a:rPr lang="hi-IN" sz="2800" b="1" dirty="0" smtClean="0">
                <a:solidFill>
                  <a:srgbClr val="FF0000"/>
                </a:solidFill>
                <a:latin typeface="Arial Unicode MS" pitchFamily="34" charset="-128"/>
                <a:ea typeface="Arial Unicode MS" pitchFamily="34" charset="-128"/>
                <a:cs typeface="Arial Unicode MS" pitchFamily="34" charset="-128"/>
              </a:rPr>
              <a:t>सुप्रसिद्ध लब्धप्रतिष्ठ </a:t>
            </a:r>
          </a:p>
          <a:p>
            <a:r>
              <a:rPr lang="hi-IN" sz="2800" b="1" dirty="0" smtClean="0">
                <a:solidFill>
                  <a:srgbClr val="FF0000"/>
                </a:solidFill>
                <a:latin typeface="Arial Unicode MS" pitchFamily="34" charset="-128"/>
                <a:ea typeface="Arial Unicode MS" pitchFamily="34" charset="-128"/>
                <a:cs typeface="Arial Unicode MS" pitchFamily="34" charset="-128"/>
              </a:rPr>
              <a:t>श्री प्रवीण राठी जी</a:t>
            </a:r>
            <a:endParaRPr lang="en-US" sz="2800" b="1" dirty="0">
              <a:solidFill>
                <a:srgbClr val="FF0000"/>
              </a:solidFill>
              <a:latin typeface="Arial Unicode MS" pitchFamily="34" charset="-128"/>
              <a:ea typeface="Arial Unicode MS" pitchFamily="34" charset="-128"/>
              <a:cs typeface="Arial Unicode MS" pitchFamily="34" charset="-128"/>
            </a:endParaRPr>
          </a:p>
        </p:txBody>
      </p:sp>
      <p:sp>
        <p:nvSpPr>
          <p:cNvPr id="5" name="TextBox 4"/>
          <p:cNvSpPr txBox="1"/>
          <p:nvPr/>
        </p:nvSpPr>
        <p:spPr>
          <a:xfrm>
            <a:off x="5410200" y="5715000"/>
            <a:ext cx="2895600" cy="954107"/>
          </a:xfrm>
          <a:prstGeom prst="rect">
            <a:avLst/>
          </a:prstGeom>
          <a:solidFill>
            <a:srgbClr val="FFFFCC"/>
          </a:solidFill>
          <a:ln>
            <a:solidFill>
              <a:srgbClr val="0000CC"/>
            </a:solidFill>
          </a:ln>
        </p:spPr>
        <p:txBody>
          <a:bodyPr wrap="square" rtlCol="0">
            <a:spAutoFit/>
          </a:bodyPr>
          <a:lstStyle/>
          <a:p>
            <a:r>
              <a:rPr lang="hi-IN" sz="2800" b="1" dirty="0" smtClean="0">
                <a:solidFill>
                  <a:srgbClr val="FF0000"/>
                </a:solidFill>
                <a:latin typeface="Arial Unicode MS" pitchFamily="34" charset="-128"/>
                <a:ea typeface="Arial Unicode MS" pitchFamily="34" charset="-128"/>
                <a:cs typeface="Arial Unicode MS" pitchFamily="34" charset="-128"/>
              </a:rPr>
              <a:t>सुप्रसिद्ध लब्धप्रतिष्ठ </a:t>
            </a:r>
          </a:p>
          <a:p>
            <a:r>
              <a:rPr lang="hi-IN" sz="2800" b="1" dirty="0" smtClean="0">
                <a:solidFill>
                  <a:srgbClr val="FF0000"/>
                </a:solidFill>
                <a:latin typeface="Arial Unicode MS" pitchFamily="34" charset="-128"/>
                <a:ea typeface="Arial Unicode MS" pitchFamily="34" charset="-128"/>
                <a:cs typeface="Arial Unicode MS" pitchFamily="34" charset="-128"/>
              </a:rPr>
              <a:t>श्री हेम भारद्वाज जी</a:t>
            </a:r>
            <a:endParaRPr lang="en-US" sz="2800" b="1" dirty="0">
              <a:solidFill>
                <a:srgbClr val="FF000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descr="Related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 name="Picture 2" descr="C:\Documents and Settings\admin\Desktop\images.jpg"/>
          <p:cNvPicPr>
            <a:picLocks noChangeAspect="1" noChangeArrowheads="1"/>
          </p:cNvPicPr>
          <p:nvPr/>
        </p:nvPicPr>
        <p:blipFill>
          <a:blip r:embed="rId2"/>
          <a:srcRect/>
          <a:stretch>
            <a:fillRect/>
          </a:stretch>
        </p:blipFill>
        <p:spPr bwMode="auto">
          <a:xfrm>
            <a:off x="0" y="0"/>
            <a:ext cx="9144000" cy="6858000"/>
          </a:xfrm>
          <a:prstGeom prst="rect">
            <a:avLst/>
          </a:prstGeom>
          <a:noFill/>
          <a:ln>
            <a:solidFill>
              <a:srgbClr val="C00000"/>
            </a:solidFill>
          </a:ln>
        </p:spPr>
      </p:pic>
      <p:pic>
        <p:nvPicPr>
          <p:cNvPr id="3074" name="Picture 2" descr="C:\Documents and Settings\admin\Desktop\Parts of tabla.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dmin\Desktop\260px-Five_Celestial_Musicians_LACMA_AC1992.254.1-.5.jpg"/>
          <p:cNvPicPr>
            <a:picLocks noChangeAspect="1" noChangeArrowheads="1"/>
          </p:cNvPicPr>
          <p:nvPr/>
        </p:nvPicPr>
        <p:blipFill>
          <a:blip r:embed="rId2"/>
          <a:srcRect/>
          <a:stretch>
            <a:fillRect/>
          </a:stretch>
        </p:blipFill>
        <p:spPr bwMode="auto">
          <a:xfrm>
            <a:off x="0" y="1219200"/>
            <a:ext cx="9143999" cy="5638800"/>
          </a:xfrm>
          <a:prstGeom prst="rect">
            <a:avLst/>
          </a:prstGeom>
          <a:noFill/>
        </p:spPr>
      </p:pic>
      <p:sp>
        <p:nvSpPr>
          <p:cNvPr id="3" name="TextBox 2"/>
          <p:cNvSpPr txBox="1"/>
          <p:nvPr/>
        </p:nvSpPr>
        <p:spPr>
          <a:xfrm>
            <a:off x="0" y="0"/>
            <a:ext cx="9144000" cy="1200329"/>
          </a:xfrm>
          <a:prstGeom prst="rect">
            <a:avLst/>
          </a:prstGeom>
          <a:solidFill>
            <a:srgbClr val="FFFFCC"/>
          </a:solidFill>
        </p:spPr>
        <p:txBody>
          <a:bodyPr wrap="square" rtlCol="0">
            <a:spAutoFit/>
          </a:bodyPr>
          <a:lstStyle/>
          <a:p>
            <a:r>
              <a:rPr lang="hi-IN" sz="2400" b="1" dirty="0" smtClean="0">
                <a:solidFill>
                  <a:srgbClr val="FF0000"/>
                </a:solidFill>
                <a:latin typeface="Arial Unicode MS" pitchFamily="34" charset="-128"/>
                <a:ea typeface="Arial Unicode MS" pitchFamily="34" charset="-128"/>
                <a:cs typeface="Arial Unicode MS" pitchFamily="34" charset="-128"/>
              </a:rPr>
              <a:t>चौथी-पाँचवी सदी की मूर्तियों में विविध वाद्ययंत्र बजाते गंधर्व, जिनमें दो नादवाद्य बजा रहे, हालाँकि ये तबले जैसे नहीं दीखते, अन्य मंदिर उत्कीर्णनों में अवश्य दिखता है</a:t>
            </a:r>
            <a:endParaRPr lang="en-US" sz="2400" b="1" dirty="0">
              <a:solidFill>
                <a:srgbClr val="FF000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s://upload.wikimedia.org/wikipedia/commons/thumb/d/da/Stone_carvings_at_Bhaje_caves.jpg/220px-Stone_carvings_at_Bhaje_caves.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228600" y="228600"/>
            <a:ext cx="8686800" cy="830997"/>
          </a:xfrm>
          <a:prstGeom prst="rect">
            <a:avLst/>
          </a:prstGeom>
          <a:solidFill>
            <a:srgbClr val="FFFFCC"/>
          </a:solidFill>
        </p:spPr>
        <p:txBody>
          <a:bodyPr wrap="square">
            <a:spAutoFit/>
          </a:bodyPr>
          <a:lstStyle/>
          <a:p>
            <a:r>
              <a:rPr lang="hi-IN" sz="2400" b="1" dirty="0" smtClean="0">
                <a:solidFill>
                  <a:srgbClr val="0000CC"/>
                </a:solidFill>
                <a:latin typeface="Arial Unicode MS" pitchFamily="34" charset="-128"/>
                <a:ea typeface="Arial Unicode MS" pitchFamily="34" charset="-128"/>
                <a:cs typeface="Arial Unicode MS" pitchFamily="34" charset="-128"/>
              </a:rPr>
              <a:t>200 ई</a:t>
            </a:r>
            <a:r>
              <a:rPr lang="en-US" sz="2400" b="1" dirty="0" smtClean="0">
                <a:solidFill>
                  <a:srgbClr val="0000CC"/>
                </a:solidFill>
                <a:latin typeface="Arial Unicode MS" pitchFamily="34" charset="-128"/>
                <a:ea typeface="Arial Unicode MS" pitchFamily="34" charset="-128"/>
                <a:cs typeface="Arial Unicode MS" pitchFamily="34" charset="-128"/>
              </a:rPr>
              <a:t>.</a:t>
            </a:r>
            <a:r>
              <a:rPr lang="hi-IN" sz="2400" b="1" dirty="0" smtClean="0">
                <a:solidFill>
                  <a:srgbClr val="0000CC"/>
                </a:solidFill>
                <a:latin typeface="Arial Unicode MS" pitchFamily="34" charset="-128"/>
                <a:ea typeface="Arial Unicode MS" pitchFamily="34" charset="-128"/>
                <a:cs typeface="Arial Unicode MS" pitchFamily="34" charset="-128"/>
              </a:rPr>
              <a:t>पू </a:t>
            </a:r>
            <a:r>
              <a:rPr lang="en-US" sz="2400" b="1" dirty="0" smtClean="0">
                <a:solidFill>
                  <a:srgbClr val="0000CC"/>
                </a:solidFill>
                <a:latin typeface="Arial Unicode MS" pitchFamily="34" charset="-128"/>
                <a:ea typeface="Arial Unicode MS" pitchFamily="34" charset="-128"/>
                <a:cs typeface="Arial Unicode MS" pitchFamily="34" charset="-128"/>
              </a:rPr>
              <a:t>. </a:t>
            </a:r>
            <a:r>
              <a:rPr lang="hi-IN" sz="2400" b="1" dirty="0" smtClean="0">
                <a:solidFill>
                  <a:srgbClr val="0000CC"/>
                </a:solidFill>
                <a:latin typeface="Arial Unicode MS" pitchFamily="34" charset="-128"/>
                <a:ea typeface="Arial Unicode MS" pitchFamily="34" charset="-128"/>
                <a:cs typeface="Arial Unicode MS" pitchFamily="34" charset="-128"/>
              </a:rPr>
              <a:t>की बौद्ध </a:t>
            </a:r>
            <a:r>
              <a:rPr lang="hi-IN" sz="2400" b="1" dirty="0" smtClean="0">
                <a:solidFill>
                  <a:srgbClr val="0000CC"/>
                </a:solidFill>
                <a:latin typeface="Arial Unicode MS" pitchFamily="34" charset="-128"/>
                <a:ea typeface="Arial Unicode MS" pitchFamily="34" charset="-128"/>
                <a:cs typeface="Arial Unicode MS" pitchFamily="34" charset="-128"/>
                <a:hlinkClick r:id="rId2" tooltip="भाजे"/>
              </a:rPr>
              <a:t> गुफाओं</a:t>
            </a:r>
            <a:r>
              <a:rPr lang="hi-IN" sz="2400" b="1" dirty="0" smtClean="0">
                <a:solidFill>
                  <a:srgbClr val="0000CC"/>
                </a:solidFill>
                <a:latin typeface="Arial Unicode MS" pitchFamily="34" charset="-128"/>
                <a:ea typeface="Arial Unicode MS" pitchFamily="34" charset="-128"/>
                <a:cs typeface="Arial Unicode MS" pitchFamily="34" charset="-128"/>
              </a:rPr>
              <a:t>, </a:t>
            </a:r>
            <a:r>
              <a:rPr lang="hi-IN" sz="2400" b="1" dirty="0" smtClean="0">
                <a:solidFill>
                  <a:srgbClr val="0000CC"/>
                </a:solidFill>
                <a:latin typeface="Arial Unicode MS" pitchFamily="34" charset="-128"/>
                <a:ea typeface="Arial Unicode MS" pitchFamily="34" charset="-128"/>
                <a:cs typeface="Arial Unicode MS" pitchFamily="34" charset="-128"/>
                <a:hlinkClick r:id="rId3" tooltip="महाराष्ट्र"/>
              </a:rPr>
              <a:t>महाराष्ट्र</a:t>
            </a:r>
            <a:r>
              <a:rPr lang="hi-IN" sz="2400" b="1" dirty="0" smtClean="0">
                <a:solidFill>
                  <a:srgbClr val="0000CC"/>
                </a:solidFill>
                <a:latin typeface="Arial Unicode MS" pitchFamily="34" charset="-128"/>
                <a:ea typeface="Arial Unicode MS" pitchFamily="34" charset="-128"/>
                <a:cs typeface="Arial Unicode MS" pitchFamily="34" charset="-128"/>
              </a:rPr>
              <a:t> में, एक स्त्री तालवाद्यों का जोड़ा बजाते हुए और अन्य नर्तकी।</a:t>
            </a:r>
            <a:endParaRPr lang="en-US" sz="2400" b="1" dirty="0">
              <a:solidFill>
                <a:srgbClr val="0000CC"/>
              </a:solidFill>
              <a:latin typeface="Arial Unicode MS" pitchFamily="34" charset="-128"/>
              <a:ea typeface="Arial Unicode MS" pitchFamily="34" charset="-128"/>
              <a:cs typeface="Arial Unicode MS" pitchFamily="34" charset="-128"/>
            </a:endParaRPr>
          </a:p>
        </p:txBody>
      </p:sp>
      <p:pic>
        <p:nvPicPr>
          <p:cNvPr id="2052" name="Picture 4" descr="C:\Documents and Settings\admin\Desktop\220px-Stone_carvings_at_Bhaje_caves.jpg"/>
          <p:cNvPicPr>
            <a:picLocks noChangeAspect="1" noChangeArrowheads="1"/>
          </p:cNvPicPr>
          <p:nvPr/>
        </p:nvPicPr>
        <p:blipFill>
          <a:blip r:embed="rId4"/>
          <a:srcRect/>
          <a:stretch>
            <a:fillRect/>
          </a:stretch>
        </p:blipFill>
        <p:spPr bwMode="auto">
          <a:xfrm>
            <a:off x="228600" y="1143000"/>
            <a:ext cx="8686800" cy="5486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admin\Desktop\220px-6_ancient_drum_types_of_Madhya_Pradesh,_Indian_subcontinent.jpg"/>
          <p:cNvPicPr>
            <a:picLocks noChangeAspect="1" noChangeArrowheads="1"/>
          </p:cNvPicPr>
          <p:nvPr/>
        </p:nvPicPr>
        <p:blipFill>
          <a:blip r:embed="rId2"/>
          <a:srcRect/>
          <a:stretch>
            <a:fillRect/>
          </a:stretch>
        </p:blipFill>
        <p:spPr bwMode="auto">
          <a:xfrm>
            <a:off x="152400" y="990600"/>
            <a:ext cx="8763000" cy="5562600"/>
          </a:xfrm>
          <a:prstGeom prst="rect">
            <a:avLst/>
          </a:prstGeom>
          <a:noFill/>
        </p:spPr>
      </p:pic>
      <p:sp>
        <p:nvSpPr>
          <p:cNvPr id="4" name="Rectangle 3"/>
          <p:cNvSpPr/>
          <p:nvPr/>
        </p:nvSpPr>
        <p:spPr>
          <a:xfrm>
            <a:off x="1371600" y="228600"/>
            <a:ext cx="6781800" cy="523220"/>
          </a:xfrm>
          <a:prstGeom prst="rect">
            <a:avLst/>
          </a:prstGeom>
          <a:solidFill>
            <a:srgbClr val="FFFFCC"/>
          </a:solidFill>
          <a:ln>
            <a:solidFill>
              <a:srgbClr val="0000CC"/>
            </a:solidFill>
          </a:ln>
        </p:spPr>
        <p:txBody>
          <a:bodyPr wrap="square">
            <a:spAutoFit/>
          </a:bodyPr>
          <a:lstStyle/>
          <a:p>
            <a:r>
              <a:rPr lang="hi-IN" sz="2800" b="1" dirty="0" smtClean="0">
                <a:solidFill>
                  <a:srgbClr val="FF0000"/>
                </a:solidFill>
                <a:latin typeface="Arial Unicode MS" pitchFamily="34" charset="-128"/>
                <a:ea typeface="Arial Unicode MS" pitchFamily="34" charset="-128"/>
                <a:cs typeface="Arial Unicode MS" pitchFamily="34" charset="-128"/>
              </a:rPr>
              <a:t>तबले से मिलते जुलते कुछ अन्य भारतीय वाद्ययंत्र</a:t>
            </a:r>
            <a:endParaRPr lang="en-US" sz="2800" b="1" dirty="0">
              <a:solidFill>
                <a:srgbClr val="FF000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309420"/>
          </a:xfrm>
          <a:prstGeom prst="rect">
            <a:avLst/>
          </a:prstGeom>
          <a:noFill/>
          <a:ln>
            <a:solidFill>
              <a:srgbClr val="0000CC"/>
            </a:solidFill>
          </a:ln>
        </p:spPr>
        <p:txBody>
          <a:bodyPr wrap="square" rtlCol="0">
            <a:spAutoFit/>
          </a:bodyPr>
          <a:lstStyle/>
          <a:p>
            <a:pPr algn="ctr"/>
            <a:r>
              <a:rPr lang="hi-IN" sz="2400" b="1" dirty="0" smtClean="0">
                <a:solidFill>
                  <a:srgbClr val="0000CC"/>
                </a:solidFill>
                <a:latin typeface="Arial Unicode MS" pitchFamily="34" charset="-128"/>
                <a:ea typeface="Arial Unicode MS" pitchFamily="34" charset="-128"/>
                <a:cs typeface="Arial Unicode MS" pitchFamily="34" charset="-128"/>
              </a:rPr>
              <a:t>तबले के बोल</a:t>
            </a:r>
          </a:p>
          <a:p>
            <a:r>
              <a:rPr lang="hi-IN" sz="2000" dirty="0" smtClean="0">
                <a:latin typeface="Arial Unicode MS" pitchFamily="34" charset="-128"/>
                <a:ea typeface="Arial Unicode MS" pitchFamily="34" charset="-128"/>
                <a:cs typeface="Arial Unicode MS" pitchFamily="34" charset="-128"/>
              </a:rPr>
              <a:t>तबले के बोलों को "शब्द", "अक्षर" या "वर्ण" भी कहते हैं। ये बोल परंपरागत रूप से लिखे नहीं बल्कि गुरु-शिष्य परम्परा में मौखिक रूप से सीखे सिखाये जाते रहे हैं। इसीलिए इनके नामों में कुछ विविधता देखने को मिलती है। अलग-अलग क्षेत्र और घराने के वादन में भी बोलों का अंतर आता है। एक ही बोल को बजाने के कई तरीकों का प्रचलन भी मिलता है। एक विवरण के अनुसार तबले के </a:t>
            </a:r>
            <a:r>
              <a:rPr lang="hi-IN" sz="2000" b="1" dirty="0" smtClean="0">
                <a:solidFill>
                  <a:srgbClr val="0000CC"/>
                </a:solidFill>
                <a:latin typeface="Arial Unicode MS" pitchFamily="34" charset="-128"/>
                <a:ea typeface="Arial Unicode MS" pitchFamily="34" charset="-128"/>
                <a:cs typeface="Arial Unicode MS" pitchFamily="34" charset="-128"/>
              </a:rPr>
              <a:t>मूल बोलों की संख्या पंद्रह है जिनमें से ग्यारह दायें पर बजाये जाते हैं और चार बायें पर।</a:t>
            </a:r>
            <a:endParaRPr lang="en-US" sz="2000" b="1" dirty="0" smtClean="0">
              <a:solidFill>
                <a:srgbClr val="0000CC"/>
              </a:solidFill>
              <a:latin typeface="Arial Unicode MS" pitchFamily="34" charset="-128"/>
              <a:ea typeface="Arial Unicode MS" pitchFamily="34" charset="-128"/>
              <a:cs typeface="Arial Unicode MS" pitchFamily="34" charset="-128"/>
            </a:endParaRPr>
          </a:p>
          <a:p>
            <a:endParaRPr lang="hi-IN" sz="2000" dirty="0" smtClean="0">
              <a:latin typeface="Arial Unicode MS" pitchFamily="34" charset="-128"/>
              <a:ea typeface="Arial Unicode MS" pitchFamily="34" charset="-128"/>
              <a:cs typeface="Arial Unicode MS" pitchFamily="34" charset="-128"/>
            </a:endParaRPr>
          </a:p>
          <a:p>
            <a:r>
              <a:rPr lang="hi-IN" sz="2000" dirty="0" smtClean="0">
                <a:solidFill>
                  <a:srgbClr val="0000CC"/>
                </a:solidFill>
                <a:latin typeface="Arial Unicode MS" pitchFamily="34" charset="-128"/>
                <a:ea typeface="Arial Unicode MS" pitchFamily="34" charset="-128"/>
                <a:cs typeface="Arial Unicode MS" pitchFamily="34" charset="-128"/>
              </a:rPr>
              <a:t>दाहिने के बोल</a:t>
            </a:r>
            <a:r>
              <a:rPr lang="en-US" sz="2000" dirty="0" smtClean="0">
                <a:solidFill>
                  <a:srgbClr val="0000CC"/>
                </a:solidFill>
                <a:latin typeface="Arial Unicode MS" pitchFamily="34" charset="-128"/>
                <a:ea typeface="Arial Unicode MS" pitchFamily="34" charset="-128"/>
                <a:cs typeface="Arial Unicode MS" pitchFamily="34" charset="-128"/>
              </a:rPr>
              <a:t> </a:t>
            </a:r>
          </a:p>
          <a:p>
            <a:r>
              <a:rPr lang="hi-IN" sz="2000" b="1" dirty="0" smtClean="0">
                <a:solidFill>
                  <a:srgbClr val="0000CC"/>
                </a:solidFill>
                <a:latin typeface="Arial Unicode MS" pitchFamily="34" charset="-128"/>
                <a:ea typeface="Arial Unicode MS" pitchFamily="34" charset="-128"/>
                <a:cs typeface="Arial Unicode MS" pitchFamily="34" charset="-128"/>
              </a:rPr>
              <a:t>ता/ना</a:t>
            </a:r>
          </a:p>
          <a:p>
            <a:r>
              <a:rPr lang="hi-IN" sz="2000" b="1" dirty="0" smtClean="0">
                <a:solidFill>
                  <a:srgbClr val="0000CC"/>
                </a:solidFill>
                <a:latin typeface="Arial Unicode MS" pitchFamily="34" charset="-128"/>
                <a:ea typeface="Arial Unicode MS" pitchFamily="34" charset="-128"/>
                <a:cs typeface="Arial Unicode MS" pitchFamily="34" charset="-128"/>
              </a:rPr>
              <a:t>ती -</a:t>
            </a:r>
          </a:p>
          <a:p>
            <a:r>
              <a:rPr lang="hi-IN" sz="2000" b="1" dirty="0" smtClean="0">
                <a:solidFill>
                  <a:srgbClr val="0000CC"/>
                </a:solidFill>
                <a:latin typeface="Arial Unicode MS" pitchFamily="34" charset="-128"/>
                <a:ea typeface="Arial Unicode MS" pitchFamily="34" charset="-128"/>
                <a:cs typeface="Arial Unicode MS" pitchFamily="34" charset="-128"/>
              </a:rPr>
              <a:t>तिन् -</a:t>
            </a:r>
          </a:p>
          <a:p>
            <a:r>
              <a:rPr lang="hi-IN" sz="2000" b="1" dirty="0" smtClean="0">
                <a:solidFill>
                  <a:srgbClr val="0000CC"/>
                </a:solidFill>
                <a:latin typeface="Arial Unicode MS" pitchFamily="34" charset="-128"/>
                <a:ea typeface="Arial Unicode MS" pitchFamily="34" charset="-128"/>
                <a:cs typeface="Arial Unicode MS" pitchFamily="34" charset="-128"/>
              </a:rPr>
              <a:t>ते -</a:t>
            </a:r>
          </a:p>
          <a:p>
            <a:r>
              <a:rPr lang="hi-IN" sz="2000" b="1" dirty="0" smtClean="0">
                <a:solidFill>
                  <a:srgbClr val="0000CC"/>
                </a:solidFill>
                <a:latin typeface="Arial Unicode MS" pitchFamily="34" charset="-128"/>
                <a:ea typeface="Arial Unicode MS" pitchFamily="34" charset="-128"/>
                <a:cs typeface="Arial Unicode MS" pitchFamily="34" charset="-128"/>
              </a:rPr>
              <a:t>टे -</a:t>
            </a:r>
          </a:p>
          <a:p>
            <a:r>
              <a:rPr lang="hi-IN" sz="2000" b="1" dirty="0" smtClean="0">
                <a:solidFill>
                  <a:srgbClr val="0000CC"/>
                </a:solidFill>
                <a:latin typeface="Arial Unicode MS" pitchFamily="34" charset="-128"/>
                <a:ea typeface="Arial Unicode MS" pitchFamily="34" charset="-128"/>
                <a:cs typeface="Arial Unicode MS" pitchFamily="34" charset="-128"/>
              </a:rPr>
              <a:t>तिट - (अन्य उच्चार</a:t>
            </a:r>
            <a:r>
              <a:rPr lang="hi-IN" sz="2000" dirty="0" smtClean="0">
                <a:latin typeface="Arial Unicode MS" pitchFamily="34" charset="-128"/>
                <a:ea typeface="Arial Unicode MS" pitchFamily="34" charset="-128"/>
                <a:cs typeface="Arial Unicode MS" pitchFamily="34" charset="-128"/>
              </a:rPr>
              <a:t>ण तिर)।</a:t>
            </a:r>
          </a:p>
          <a:p>
            <a:endParaRPr lang="en-US" sz="2000" dirty="0" smtClean="0">
              <a:latin typeface="Arial Unicode MS" pitchFamily="34" charset="-128"/>
              <a:ea typeface="Arial Unicode MS" pitchFamily="34" charset="-128"/>
              <a:cs typeface="Arial Unicode MS" pitchFamily="34" charset="-128"/>
            </a:endParaRPr>
          </a:p>
          <a:p>
            <a:r>
              <a:rPr lang="hi-IN" sz="2000" b="1" dirty="0" smtClean="0">
                <a:solidFill>
                  <a:srgbClr val="C00000"/>
                </a:solidFill>
                <a:latin typeface="Arial Unicode MS" pitchFamily="34" charset="-128"/>
                <a:ea typeface="Arial Unicode MS" pitchFamily="34" charset="-128"/>
                <a:cs typeface="Arial Unicode MS" pitchFamily="34" charset="-128"/>
              </a:rPr>
              <a:t>बायाँ के बोल</a:t>
            </a:r>
            <a:r>
              <a:rPr lang="en-US" sz="2000" b="1" dirty="0" smtClean="0">
                <a:solidFill>
                  <a:srgbClr val="C00000"/>
                </a:solidFill>
                <a:latin typeface="Arial Unicode MS" pitchFamily="34" charset="-128"/>
                <a:ea typeface="Arial Unicode MS" pitchFamily="34" charset="-128"/>
                <a:cs typeface="Arial Unicode MS" pitchFamily="34" charset="-128"/>
              </a:rPr>
              <a:t> </a:t>
            </a:r>
          </a:p>
          <a:p>
            <a:r>
              <a:rPr lang="hi-IN" sz="2000" b="1" dirty="0" smtClean="0">
                <a:solidFill>
                  <a:srgbClr val="C00000"/>
                </a:solidFill>
                <a:latin typeface="Arial Unicode MS" pitchFamily="34" charset="-128"/>
                <a:ea typeface="Arial Unicode MS" pitchFamily="34" charset="-128"/>
                <a:cs typeface="Arial Unicode MS" pitchFamily="34" charset="-128"/>
              </a:rPr>
              <a:t>धा/धे -</a:t>
            </a:r>
          </a:p>
          <a:p>
            <a:r>
              <a:rPr lang="hi-IN" sz="2000" b="1" dirty="0" smtClean="0">
                <a:solidFill>
                  <a:srgbClr val="C00000"/>
                </a:solidFill>
                <a:latin typeface="Arial Unicode MS" pitchFamily="34" charset="-128"/>
                <a:ea typeface="Arial Unicode MS" pitchFamily="34" charset="-128"/>
                <a:cs typeface="Arial Unicode MS" pitchFamily="34" charset="-128"/>
              </a:rPr>
              <a:t>क/के/गे -</a:t>
            </a:r>
          </a:p>
          <a:p>
            <a:r>
              <a:rPr lang="hi-IN" sz="2000" b="1" dirty="0" smtClean="0">
                <a:solidFill>
                  <a:srgbClr val="C00000"/>
                </a:solidFill>
                <a:latin typeface="Arial Unicode MS" pitchFamily="34" charset="-128"/>
                <a:ea typeface="Arial Unicode MS" pitchFamily="34" charset="-128"/>
                <a:cs typeface="Arial Unicode MS" pitchFamily="34" charset="-128"/>
              </a:rPr>
              <a:t>घिस्सा -</a:t>
            </a:r>
            <a:endParaRPr lang="en-US"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458200" cy="4893647"/>
          </a:xfrm>
          <a:prstGeom prst="rect">
            <a:avLst/>
          </a:prstGeom>
          <a:solidFill>
            <a:srgbClr val="FFFFCC"/>
          </a:solidFill>
        </p:spPr>
        <p:txBody>
          <a:bodyPr wrap="square" rtlCol="0">
            <a:spAutoFit/>
          </a:bodyPr>
          <a:lstStyle/>
          <a:p>
            <a:r>
              <a:rPr lang="hi-IN" sz="2400" dirty="0" smtClean="0">
                <a:latin typeface="Arial Unicode MS" pitchFamily="34" charset="-128"/>
                <a:ea typeface="Arial Unicode MS" pitchFamily="34" charset="-128"/>
                <a:cs typeface="Arial Unicode MS" pitchFamily="34" charset="-128"/>
              </a:rPr>
              <a:t>प्रसिद्ध तबला वादक</a:t>
            </a:r>
          </a:p>
          <a:p>
            <a:r>
              <a:rPr lang="en-US" sz="2400" dirty="0" smtClean="0">
                <a:latin typeface="Arial Unicode MS" pitchFamily="34" charset="-128"/>
                <a:ea typeface="Arial Unicode MS" pitchFamily="34" charset="-128"/>
                <a:cs typeface="Arial Unicode MS" pitchFamily="34" charset="-128"/>
                <a:hlinkClick r:id="rId2" tooltip="अल्ला रक्खा ख़ाँ"/>
              </a:rPr>
              <a:t>	</a:t>
            </a:r>
            <a:r>
              <a:rPr lang="hi-IN" sz="2400" dirty="0" smtClean="0">
                <a:latin typeface="Arial Unicode MS" pitchFamily="34" charset="-128"/>
                <a:ea typeface="Arial Unicode MS" pitchFamily="34" charset="-128"/>
                <a:cs typeface="Arial Unicode MS" pitchFamily="34" charset="-128"/>
                <a:hlinkClick r:id="rId2" tooltip="अल्ला रक्खा ख़ाँ"/>
              </a:rPr>
              <a:t>उस्ताद अल्ला रक्खा ख़ाँ</a:t>
            </a:r>
            <a:endParaRPr lang="hi-IN"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hlinkClick r:id="rId3" tooltip="अहमद जान थिरकवा"/>
              </a:rPr>
              <a:t>	</a:t>
            </a:r>
            <a:r>
              <a:rPr lang="hi-IN" sz="2400" dirty="0" smtClean="0">
                <a:latin typeface="Arial Unicode MS" pitchFamily="34" charset="-128"/>
                <a:ea typeface="Arial Unicode MS" pitchFamily="34" charset="-128"/>
                <a:cs typeface="Arial Unicode MS" pitchFamily="34" charset="-128"/>
                <a:hlinkClick r:id="rId3" tooltip="अहमद जान थिरकवा"/>
              </a:rPr>
              <a:t>अहमद जान थिरकवा</a:t>
            </a:r>
            <a:endParaRPr lang="hi-IN"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hlinkClick r:id="rId4" tooltip="उस्ताद ज़ाकिर हुसैन"/>
              </a:rPr>
              <a:t>	</a:t>
            </a:r>
            <a:r>
              <a:rPr lang="hi-IN" sz="2400" dirty="0" smtClean="0">
                <a:latin typeface="Arial Unicode MS" pitchFamily="34" charset="-128"/>
                <a:ea typeface="Arial Unicode MS" pitchFamily="34" charset="-128"/>
                <a:cs typeface="Arial Unicode MS" pitchFamily="34" charset="-128"/>
                <a:hlinkClick r:id="rId4" tooltip="उस्ताद ज़ाकिर हुसैन"/>
              </a:rPr>
              <a:t>उस्ताद ज़ाकिर हुसैन</a:t>
            </a:r>
            <a:endParaRPr lang="hi-IN"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hlinkClick r:id="rId5" tooltip="किशन महाराज"/>
              </a:rPr>
              <a:t>	</a:t>
            </a:r>
            <a:r>
              <a:rPr lang="hi-IN" sz="2400" dirty="0" smtClean="0">
                <a:latin typeface="Arial Unicode MS" pitchFamily="34" charset="-128"/>
                <a:ea typeface="Arial Unicode MS" pitchFamily="34" charset="-128"/>
                <a:cs typeface="Arial Unicode MS" pitchFamily="34" charset="-128"/>
                <a:hlinkClick r:id="rId5" tooltip="किशन महाराज"/>
              </a:rPr>
              <a:t>किशन महाराज</a:t>
            </a:r>
            <a:endParaRPr lang="hi-IN" sz="24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r>
              <a:rPr lang="hi-IN" sz="2400" dirty="0" smtClean="0">
                <a:latin typeface="Arial Unicode MS" pitchFamily="34" charset="-128"/>
                <a:ea typeface="Arial Unicode MS" pitchFamily="34" charset="-128"/>
                <a:cs typeface="Arial Unicode MS" pitchFamily="34" charset="-128"/>
              </a:rPr>
              <a:t>तबलावादन के कुछ प्रसिद्ध घराने</a:t>
            </a:r>
          </a:p>
          <a:p>
            <a:r>
              <a:rPr lang="en-US" sz="2400" dirty="0" smtClean="0">
                <a:latin typeface="Arial Unicode MS" pitchFamily="34" charset="-128"/>
                <a:ea typeface="Arial Unicode MS" pitchFamily="34" charset="-128"/>
                <a:cs typeface="Arial Unicode MS" pitchFamily="34" charset="-128"/>
                <a:hlinkClick r:id="rId6" tooltip="दिल्ली घराना"/>
              </a:rPr>
              <a:t>	</a:t>
            </a:r>
            <a:r>
              <a:rPr lang="hi-IN" sz="2400" dirty="0" smtClean="0">
                <a:latin typeface="Arial Unicode MS" pitchFamily="34" charset="-128"/>
                <a:ea typeface="Arial Unicode MS" pitchFamily="34" charset="-128"/>
                <a:cs typeface="Arial Unicode MS" pitchFamily="34" charset="-128"/>
                <a:hlinkClick r:id="rId6" tooltip="दिल्ली घराना"/>
              </a:rPr>
              <a:t>दिल्ली घराना</a:t>
            </a:r>
            <a:endParaRPr lang="hi-IN"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hlinkClick r:id="rId7" tooltip="लखनऊ घराना"/>
              </a:rPr>
              <a:t>	</a:t>
            </a:r>
            <a:r>
              <a:rPr lang="hi-IN" sz="2400" dirty="0" smtClean="0">
                <a:latin typeface="Arial Unicode MS" pitchFamily="34" charset="-128"/>
                <a:ea typeface="Arial Unicode MS" pitchFamily="34" charset="-128"/>
                <a:cs typeface="Arial Unicode MS" pitchFamily="34" charset="-128"/>
                <a:hlinkClick r:id="rId7" tooltip="लखनऊ घराना"/>
              </a:rPr>
              <a:t>लखनऊ घराना</a:t>
            </a:r>
            <a:endParaRPr lang="hi-IN"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	</a:t>
            </a:r>
            <a:r>
              <a:rPr lang="hi-IN" sz="2400" dirty="0" smtClean="0">
                <a:latin typeface="Arial Unicode MS" pitchFamily="34" charset="-128"/>
                <a:ea typeface="Arial Unicode MS" pitchFamily="34" charset="-128"/>
                <a:cs typeface="Arial Unicode MS" pitchFamily="34" charset="-128"/>
              </a:rPr>
              <a:t>फ़र्रुखाबाद घराना</a:t>
            </a:r>
          </a:p>
          <a:p>
            <a:r>
              <a:rPr lang="en-US" sz="2400" dirty="0" smtClean="0">
                <a:latin typeface="Arial Unicode MS" pitchFamily="34" charset="-128"/>
                <a:ea typeface="Arial Unicode MS" pitchFamily="34" charset="-128"/>
                <a:cs typeface="Arial Unicode MS" pitchFamily="34" charset="-128"/>
                <a:hlinkClick r:id="rId8" tooltip="बनारस घराना"/>
              </a:rPr>
              <a:t>	</a:t>
            </a:r>
            <a:r>
              <a:rPr lang="hi-IN" sz="2400" dirty="0" smtClean="0">
                <a:latin typeface="Arial Unicode MS" pitchFamily="34" charset="-128"/>
                <a:ea typeface="Arial Unicode MS" pitchFamily="34" charset="-128"/>
                <a:cs typeface="Arial Unicode MS" pitchFamily="34" charset="-128"/>
                <a:hlinkClick r:id="rId8" tooltip="बनारस घराना"/>
              </a:rPr>
              <a:t>बनारस घराना</a:t>
            </a:r>
            <a:endParaRPr lang="hi-IN"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	</a:t>
            </a:r>
            <a:r>
              <a:rPr lang="hi-IN" sz="2400" dirty="0" smtClean="0">
                <a:latin typeface="Arial Unicode MS" pitchFamily="34" charset="-128"/>
                <a:ea typeface="Arial Unicode MS" pitchFamily="34" charset="-128"/>
                <a:cs typeface="Arial Unicode MS" pitchFamily="34" charset="-128"/>
              </a:rPr>
              <a:t>पंजाब घराना</a:t>
            </a:r>
            <a:endParaRPr lang="hi-IN" sz="2400" dirty="0">
              <a:latin typeface="Arial Unicode MS" pitchFamily="34" charset="-128"/>
              <a:ea typeface="Arial Unicode MS" pitchFamily="34" charset="-128"/>
              <a:cs typeface="Arial Unicode MS" pitchFamily="34" charset="-12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234</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abc</dc:creator>
  <cp:lastModifiedBy>abc</cp:lastModifiedBy>
  <cp:revision>12</cp:revision>
  <dcterms:created xsi:type="dcterms:W3CDTF">2018-10-16T03:58:14Z</dcterms:created>
  <dcterms:modified xsi:type="dcterms:W3CDTF">2018-11-22T04:41:12Z</dcterms:modified>
</cp:coreProperties>
</file>